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6" r:id="rId8"/>
    <p:sldId id="263" r:id="rId9"/>
    <p:sldId id="268" r:id="rId10"/>
    <p:sldId id="273" r:id="rId11"/>
    <p:sldId id="264" r:id="rId12"/>
    <p:sldId id="267" r:id="rId13"/>
    <p:sldId id="269" r:id="rId14"/>
    <p:sldId id="270" r:id="rId15"/>
    <p:sldId id="272" r:id="rId1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C800"/>
    <a:srgbClr val="FFFFFF"/>
    <a:srgbClr val="FF0000"/>
    <a:srgbClr val="242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30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5310-2B8F-4A15-8FEF-96B4893FE02F}" type="datetimeFigureOut">
              <a:rPr lang="ko-KR" altLang="en-US" smtClean="0"/>
              <a:t>2020-12-12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A90-C4B8-460B-A34F-3111F2B2CA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1789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5310-2B8F-4A15-8FEF-96B4893FE02F}" type="datetimeFigureOut">
              <a:rPr lang="ko-KR" altLang="en-US" smtClean="0"/>
              <a:t>2020-12-12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A90-C4B8-460B-A34F-3111F2B2CA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9823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5310-2B8F-4A15-8FEF-96B4893FE02F}" type="datetimeFigureOut">
              <a:rPr lang="ko-KR" altLang="en-US" smtClean="0"/>
              <a:t>2020-12-12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A90-C4B8-460B-A34F-3111F2B2CA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968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5310-2B8F-4A15-8FEF-96B4893FE02F}" type="datetimeFigureOut">
              <a:rPr lang="ko-KR" altLang="en-US" smtClean="0"/>
              <a:t>2020-12-12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A90-C4B8-460B-A34F-3111F2B2CA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7019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5310-2B8F-4A15-8FEF-96B4893FE02F}" type="datetimeFigureOut">
              <a:rPr lang="ko-KR" altLang="en-US" smtClean="0"/>
              <a:t>2020-12-12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A90-C4B8-460B-A34F-3111F2B2CA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0021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5310-2B8F-4A15-8FEF-96B4893FE02F}" type="datetimeFigureOut">
              <a:rPr lang="ko-KR" altLang="en-US" smtClean="0"/>
              <a:t>2020-12-12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A90-C4B8-460B-A34F-3111F2B2CA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699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5310-2B8F-4A15-8FEF-96B4893FE02F}" type="datetimeFigureOut">
              <a:rPr lang="ko-KR" altLang="en-US" smtClean="0"/>
              <a:t>2020-12-12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A90-C4B8-460B-A34F-3111F2B2CA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4719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5310-2B8F-4A15-8FEF-96B4893FE02F}" type="datetimeFigureOut">
              <a:rPr lang="ko-KR" altLang="en-US" smtClean="0"/>
              <a:t>2020-12-12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A90-C4B8-460B-A34F-3111F2B2CA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163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5310-2B8F-4A15-8FEF-96B4893FE02F}" type="datetimeFigureOut">
              <a:rPr lang="ko-KR" altLang="en-US" smtClean="0"/>
              <a:t>2020-12-12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A90-C4B8-460B-A34F-3111F2B2CA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700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5310-2B8F-4A15-8FEF-96B4893FE02F}" type="datetimeFigureOut">
              <a:rPr lang="ko-KR" altLang="en-US" smtClean="0"/>
              <a:t>2020-12-12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A90-C4B8-460B-A34F-3111F2B2CA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0298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5310-2B8F-4A15-8FEF-96B4893FE02F}" type="datetimeFigureOut">
              <a:rPr lang="ko-KR" altLang="en-US" smtClean="0"/>
              <a:t>2020-12-12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A90-C4B8-460B-A34F-3111F2B2CA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964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A5310-2B8F-4A15-8FEF-96B4893FE02F}" type="datetimeFigureOut">
              <a:rPr lang="ko-KR" altLang="en-US" smtClean="0"/>
              <a:t>2020-12-12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37A90-C4B8-460B-A34F-3111F2B2CA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457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zoom.us/downloa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95536" y="771550"/>
            <a:ext cx="5589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나눔스퀘어_ac ExtraBold" pitchFamily="50" charset="-127"/>
                <a:ea typeface="나눔스퀘어_ac ExtraBold" pitchFamily="50" charset="-127"/>
              </a:rPr>
              <a:t>ZOOM </a:t>
            </a:r>
            <a:r>
              <a:rPr lang="ko-KR" altLang="en-US" sz="2400" dirty="0">
                <a:solidFill>
                  <a:schemeClr val="bg1"/>
                </a:solidFill>
                <a:latin typeface="나눔스퀘어_ac ExtraBold" pitchFamily="50" charset="-127"/>
                <a:ea typeface="나눔스퀘어_ac ExtraBold" pitchFamily="50" charset="-127"/>
              </a:rPr>
              <a:t>활용</a:t>
            </a:r>
            <a:r>
              <a:rPr lang="en-US" altLang="ko-KR" sz="2400" dirty="0">
                <a:solidFill>
                  <a:schemeClr val="bg1"/>
                </a:solidFill>
                <a:latin typeface="나눔스퀘어_ac ExtraBold" pitchFamily="50" charset="-127"/>
                <a:ea typeface="나눔스퀘어_ac ExtraBold" pitchFamily="50" charset="-127"/>
              </a:rPr>
              <a:t> </a:t>
            </a:r>
            <a:r>
              <a:rPr lang="ko-KR" altLang="en-US" sz="2400" dirty="0">
                <a:solidFill>
                  <a:schemeClr val="bg1"/>
                </a:solidFill>
                <a:latin typeface="나눔스퀘어_ac ExtraBold" pitchFamily="50" charset="-127"/>
                <a:ea typeface="나눔스퀘어_ac ExtraBold" pitchFamily="50" charset="-127"/>
              </a:rPr>
              <a:t>온라인 학술대회 참여방법 </a:t>
            </a:r>
            <a:r>
              <a:rPr lang="en-US" altLang="ko-KR" sz="1600" dirty="0">
                <a:solidFill>
                  <a:schemeClr val="bg1"/>
                </a:solidFill>
                <a:latin typeface="나눔스퀘어_ac ExtraBold" pitchFamily="50" charset="-127"/>
                <a:ea typeface="나눔스퀘어_ac ExtraBold" pitchFamily="50" charset="-127"/>
              </a:rPr>
              <a:t>(</a:t>
            </a:r>
            <a:r>
              <a:rPr lang="ko-KR" altLang="en-US" sz="1600" dirty="0">
                <a:solidFill>
                  <a:schemeClr val="bg1"/>
                </a:solidFill>
                <a:latin typeface="나눔스퀘어_ac ExtraBold" pitchFamily="50" charset="-127"/>
                <a:ea typeface="나눔스퀘어_ac ExtraBold" pitchFamily="50" charset="-127"/>
              </a:rPr>
              <a:t>배포용</a:t>
            </a:r>
            <a:r>
              <a:rPr lang="en-US" altLang="ko-KR" sz="1600" dirty="0">
                <a:solidFill>
                  <a:schemeClr val="bg1"/>
                </a:solidFill>
                <a:latin typeface="나눔스퀘어_ac ExtraBold" pitchFamily="50" charset="-127"/>
                <a:ea typeface="나눔스퀘어_ac ExtraBold" pitchFamily="50" charset="-127"/>
              </a:rPr>
              <a:t>)</a:t>
            </a:r>
            <a:endParaRPr lang="ko-KR" altLang="en-US" sz="2400" dirty="0">
              <a:solidFill>
                <a:schemeClr val="bg1"/>
              </a:solidFill>
              <a:latin typeface="나눔스퀘어_ac ExtraBold" pitchFamily="50" charset="-127"/>
              <a:ea typeface="나눔스퀘어_ac ExtraBold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76" y="402218"/>
            <a:ext cx="31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C000"/>
                </a:solidFill>
                <a:latin typeface="나눔스퀘어_ac ExtraBold" pitchFamily="50" charset="-127"/>
                <a:ea typeface="나눔스퀘어_ac ExtraBold" pitchFamily="50" charset="-127"/>
              </a:rPr>
              <a:t>KMIS 2020 Fall Conference</a:t>
            </a:r>
            <a:endParaRPr lang="ko-KR" altLang="en-US" dirty="0">
              <a:solidFill>
                <a:srgbClr val="FFC000"/>
              </a:solidFill>
              <a:latin typeface="나눔스퀘어_ac ExtraBold" pitchFamily="50" charset="-127"/>
              <a:ea typeface="나눔스퀘어_ac ExtraBold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345528"/>
            <a:ext cx="1415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나눔스퀘어_ac ExtraBold" pitchFamily="50" charset="-127"/>
                <a:ea typeface="나눔스퀘어_ac ExtraBold" pitchFamily="50" charset="-127"/>
              </a:rPr>
              <a:t>한국경영정보학회</a:t>
            </a:r>
            <a:endParaRPr lang="en-US" altLang="ko-KR" sz="1400" dirty="0">
              <a:solidFill>
                <a:schemeClr val="bg1"/>
              </a:solidFill>
              <a:latin typeface="나눔스퀘어_ac ExtraBold" pitchFamily="50" charset="-127"/>
              <a:ea typeface="나눔스퀘어_ac ExtraBold" pitchFamily="50" charset="-127"/>
            </a:endParaRPr>
          </a:p>
          <a:p>
            <a:r>
              <a:rPr lang="en-US" altLang="ko-KR" sz="1400" dirty="0">
                <a:solidFill>
                  <a:schemeClr val="bg1"/>
                </a:solidFill>
                <a:latin typeface="나눔스퀘어_ac ExtraBold" pitchFamily="50" charset="-127"/>
                <a:ea typeface="나눔스퀘어_ac ExtraBold" pitchFamily="50" charset="-127"/>
              </a:rPr>
              <a:t>2020. 12. 17</a:t>
            </a:r>
            <a:endParaRPr lang="ko-KR" altLang="en-US" sz="1400" dirty="0">
              <a:solidFill>
                <a:schemeClr val="bg1"/>
              </a:solidFill>
              <a:latin typeface="나눔스퀘어_ac ExtraBold" pitchFamily="50" charset="-127"/>
              <a:ea typeface="나눔스퀘어_ac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56128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34" y="1366874"/>
            <a:ext cx="6390049" cy="278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50" t="93979" r="504" b="1160"/>
          <a:stretch/>
        </p:blipFill>
        <p:spPr bwMode="auto">
          <a:xfrm>
            <a:off x="7812360" y="1401578"/>
            <a:ext cx="463147" cy="20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79512" y="33950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스퀘어_ac ExtraBold" pitchFamily="50" charset="-127"/>
                <a:ea typeface="나눔스퀘어_ac ExtraBold" pitchFamily="50" charset="-127"/>
              </a:rPr>
              <a:t>CAM</a:t>
            </a:r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화면</a:t>
            </a:r>
            <a:endParaRPr lang="en-US" altLang="ko-KR" dirty="0">
              <a:latin typeface="나눔스퀘어_ac ExtraBold" pitchFamily="50" charset="-127"/>
              <a:ea typeface="나눔스퀘어_ac ExtraBold" pitchFamily="50" charset="-127"/>
            </a:endParaRPr>
          </a:p>
          <a:p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중계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107504" y="123478"/>
            <a:ext cx="1440160" cy="855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1835696" y="123478"/>
            <a:ext cx="7128792" cy="855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35" y="685756"/>
            <a:ext cx="1801240" cy="95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직사각형 22"/>
          <p:cNvSpPr/>
          <p:nvPr/>
        </p:nvSpPr>
        <p:spPr>
          <a:xfrm>
            <a:off x="2376866" y="1165343"/>
            <a:ext cx="1187021" cy="541472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_ac Bold" pitchFamily="50" charset="-127"/>
              <a:ea typeface="나눔스퀘어_ac Bold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851920" y="915566"/>
            <a:ext cx="4752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prstClr val="black"/>
                </a:solidFill>
                <a:latin typeface="나눔스퀘어_ac Bold" pitchFamily="50" charset="-127"/>
                <a:ea typeface="나눔스퀘어_ac Bold" pitchFamily="50" charset="-127"/>
              </a:rPr>
              <a:t>비디오 우측의 </a:t>
            </a:r>
            <a:r>
              <a:rPr lang="en-US" altLang="ko-KR" sz="1400" dirty="0">
                <a:solidFill>
                  <a:prstClr val="black"/>
                </a:solidFill>
                <a:latin typeface="나눔스퀘어_ac Bold" pitchFamily="50" charset="-127"/>
                <a:ea typeface="나눔스퀘어_ac Bold" pitchFamily="50" charset="-127"/>
              </a:rPr>
              <a:t>^ </a:t>
            </a:r>
            <a:r>
              <a:rPr lang="ko-KR" altLang="en-US" sz="1400" dirty="0">
                <a:solidFill>
                  <a:prstClr val="black"/>
                </a:solidFill>
                <a:latin typeface="나눔스퀘어_ac Bold" pitchFamily="50" charset="-127"/>
                <a:ea typeface="나눔스퀘어_ac Bold" pitchFamily="50" charset="-127"/>
              </a:rPr>
              <a:t>화살표를 클릭하여 가상 배경 설정이 가능합니다</a:t>
            </a:r>
            <a:r>
              <a:rPr lang="en-US" altLang="ko-KR" sz="1400" dirty="0">
                <a:solidFill>
                  <a:prstClr val="black"/>
                </a:solidFill>
                <a:latin typeface="나눔스퀘어_ac Bold" pitchFamily="50" charset="-127"/>
                <a:ea typeface="나눔스퀘어_ac Bold" pitchFamily="50" charset="-127"/>
              </a:rPr>
              <a:t>.</a:t>
            </a:r>
            <a:endParaRPr lang="ko-KR" altLang="en-US" dirty="0"/>
          </a:p>
        </p:txBody>
      </p:sp>
      <p:pic>
        <p:nvPicPr>
          <p:cNvPr id="11268" name="Picture 4" descr="줌 zoom 화상회의 TIP 가상배경 설정 방법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6" y="1779662"/>
            <a:ext cx="3820808" cy="315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직사각형 27"/>
          <p:cNvSpPr/>
          <p:nvPr/>
        </p:nvSpPr>
        <p:spPr>
          <a:xfrm>
            <a:off x="5317481" y="3455516"/>
            <a:ext cx="288031" cy="216024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_ac Bold" pitchFamily="50" charset="-127"/>
              <a:ea typeface="나눔스퀘어_ac Bold" pitchFamily="50" charset="-127"/>
            </a:endParaRPr>
          </a:p>
        </p:txBody>
      </p:sp>
      <p:pic>
        <p:nvPicPr>
          <p:cNvPr id="11270" name="Picture 6" descr="Zoom Video Conferencing Plans &amp; Pricing | Zoom - Zoo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4" t="50758" r="16490" b="18288"/>
          <a:stretch/>
        </p:blipFill>
        <p:spPr bwMode="auto">
          <a:xfrm>
            <a:off x="3177556" y="2082800"/>
            <a:ext cx="2330547" cy="132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직사각형 29"/>
          <p:cNvSpPr/>
          <p:nvPr/>
        </p:nvSpPr>
        <p:spPr>
          <a:xfrm>
            <a:off x="5724128" y="3409406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‘+’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버튼을 클릭하여 가상 배경으로 설정할</a:t>
            </a:r>
            <a:endParaRPr lang="en-US" altLang="ko-KR" sz="1400" dirty="0">
              <a:latin typeface="나눔스퀘어_ac Bold" pitchFamily="50" charset="-127"/>
              <a:ea typeface="나눔스퀘어_ac Bold" pitchFamily="50" charset="-127"/>
            </a:endParaRPr>
          </a:p>
          <a:p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이미지를 불러옵니다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</a:t>
            </a:r>
            <a:endParaRPr lang="ko-KR" altLang="en-US" sz="1400" dirty="0">
              <a:latin typeface="나눔스퀘어_ac Bold" pitchFamily="50" charset="-127"/>
              <a:ea typeface="나눔스퀘어_ac 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6295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33950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화면</a:t>
            </a:r>
            <a:endParaRPr lang="en-US" altLang="ko-KR" dirty="0">
              <a:latin typeface="나눔스퀘어_ac ExtraBold" pitchFamily="50" charset="-127"/>
              <a:ea typeface="나눔스퀘어_ac ExtraBold" pitchFamily="50" charset="-127"/>
            </a:endParaRPr>
          </a:p>
          <a:p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공유하기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938746" y="3921318"/>
            <a:ext cx="71521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‘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화면 공유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’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버튼을 클릭하면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컴퓨터의 모든 열린 창이 표시되며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,</a:t>
            </a:r>
          </a:p>
          <a:p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그 중에 발표자료를 선택한 후 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‘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공유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’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버튼을 클릭합니다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</a:t>
            </a:r>
          </a:p>
          <a:p>
            <a:endParaRPr lang="en-US" altLang="ko-KR" sz="1400" dirty="0">
              <a:latin typeface="나눔스퀘어_ac Bold" pitchFamily="50" charset="-127"/>
              <a:ea typeface="나눔스퀘어_ac Bold" pitchFamily="50" charset="-127"/>
            </a:endParaRPr>
          </a:p>
          <a:p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*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공유 창에서 선택하기 위해 </a:t>
            </a:r>
            <a:r>
              <a:rPr lang="ko-KR" altLang="en-US" sz="1400" dirty="0">
                <a:solidFill>
                  <a:srgbClr val="FF0000"/>
                </a:solidFill>
                <a:latin typeface="나눔스퀘어_ac Bold" pitchFamily="50" charset="-127"/>
                <a:ea typeface="나눔스퀘어_ac Bold" pitchFamily="50" charset="-127"/>
              </a:rPr>
              <a:t>공유할 자료를 사전에 열어 두어야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 합니다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</a:t>
            </a:r>
            <a:endParaRPr lang="ko-KR" altLang="en-US" sz="1400" dirty="0">
              <a:latin typeface="나눔스퀘어_ac Bold" pitchFamily="50" charset="-127"/>
              <a:ea typeface="나눔스퀘어_ac Bold" pitchFamily="50" charset="-127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34" y="983391"/>
            <a:ext cx="4499992" cy="281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34" y="410496"/>
            <a:ext cx="6490628" cy="282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166493" y="299684"/>
            <a:ext cx="612068" cy="504056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_ac Bold" pitchFamily="50" charset="-127"/>
              <a:ea typeface="나눔스퀘어_ac Bold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186430" y="2067694"/>
            <a:ext cx="1105650" cy="792088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_ac Bold" pitchFamily="50" charset="-127"/>
              <a:ea typeface="나눔스퀘어_ac Bold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778561" y="3579862"/>
            <a:ext cx="737655" cy="288032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_ac Bold" pitchFamily="50" charset="-127"/>
              <a:ea typeface="나눔스퀘어_ac Bold" pitchFamily="50" charset="-127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50" t="93979" r="504" b="1160"/>
          <a:stretch/>
        </p:blipFill>
        <p:spPr bwMode="auto">
          <a:xfrm>
            <a:off x="7845015" y="431054"/>
            <a:ext cx="517935" cy="23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107504" y="123478"/>
            <a:ext cx="1440160" cy="855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835696" y="123478"/>
            <a:ext cx="7128792" cy="855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8816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33950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화면</a:t>
            </a:r>
            <a:endParaRPr lang="en-US" altLang="ko-KR" dirty="0">
              <a:latin typeface="나눔스퀘어_ac ExtraBold" pitchFamily="50" charset="-127"/>
              <a:ea typeface="나눔스퀘어_ac ExtraBold" pitchFamily="50" charset="-127"/>
            </a:endParaRPr>
          </a:p>
          <a:p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공유하기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835696" y="4281358"/>
            <a:ext cx="71521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화면 공유 상태에서 상단으로 마우스를 이동하면 기능 아이콘이 표시됩니다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</a:t>
            </a:r>
          </a:p>
          <a:p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이를 활용하여 화면 공유 중에도 </a:t>
            </a:r>
            <a:r>
              <a:rPr lang="ko-KR" altLang="en-US" sz="1400" dirty="0" err="1">
                <a:latin typeface="나눔스퀘어_ac Bold" pitchFamily="50" charset="-127"/>
                <a:ea typeface="나눔스퀘어_ac Bold" pitchFamily="50" charset="-127"/>
              </a:rPr>
              <a:t>음소거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/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비디오 송출 관리를 할 수 있으며</a:t>
            </a:r>
            <a:endParaRPr lang="en-US" altLang="ko-KR" sz="1400" dirty="0">
              <a:latin typeface="나눔스퀘어_ac Bold" pitchFamily="50" charset="-127"/>
              <a:ea typeface="나눔스퀘어_ac Bold" pitchFamily="50" charset="-127"/>
            </a:endParaRPr>
          </a:p>
          <a:p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참가자 목록 및 채팅 확인이 가능합니다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 발표가 끝나면 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‘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공유 중지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’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를 클릭합니다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</a:t>
            </a:r>
            <a:endParaRPr lang="ko-KR" altLang="en-US" sz="1400" dirty="0">
              <a:latin typeface="나눔스퀘어_ac Bold" pitchFamily="50" charset="-127"/>
              <a:ea typeface="나눔스퀘어_ac Bold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1934946" y="339502"/>
            <a:ext cx="6199052" cy="606807"/>
            <a:chOff x="1934946" y="1028839"/>
            <a:chExt cx="6199052" cy="606807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779"/>
            <a:stretch/>
          </p:blipFill>
          <p:spPr bwMode="auto">
            <a:xfrm>
              <a:off x="1934946" y="1028839"/>
              <a:ext cx="6199052" cy="60680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4798505" y="1426543"/>
              <a:ext cx="408867" cy="90487"/>
            </a:xfrm>
            <a:prstGeom prst="rect">
              <a:avLst/>
            </a:prstGeom>
            <a:solidFill>
              <a:srgbClr val="4B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_ac Bold" pitchFamily="50" charset="-127"/>
                <a:ea typeface="나눔스퀘어_ac Bold" pitchFamily="50" charset="-127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2154770" y="1042517"/>
            <a:ext cx="5441566" cy="3113409"/>
            <a:chOff x="1938746" y="1787198"/>
            <a:chExt cx="5441566" cy="3113409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8746" y="1842209"/>
              <a:ext cx="5441566" cy="3058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직사각형 3"/>
            <p:cNvSpPr/>
            <p:nvPr/>
          </p:nvSpPr>
          <p:spPr>
            <a:xfrm>
              <a:off x="3203848" y="2211710"/>
              <a:ext cx="3888432" cy="2162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i="1" dirty="0">
                  <a:solidFill>
                    <a:schemeClr val="tx1"/>
                  </a:solidFill>
                  <a:latin typeface="나눔스퀘어_ac Bold" pitchFamily="50" charset="-127"/>
                  <a:ea typeface="나눔스퀘어_ac Bold" pitchFamily="50" charset="-127"/>
                </a:rPr>
                <a:t>화면 공유 상태 예시</a:t>
              </a: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042194" y="2173287"/>
              <a:ext cx="711696" cy="2491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i="1" dirty="0">
                <a:solidFill>
                  <a:schemeClr val="tx1"/>
                </a:solidFill>
                <a:latin typeface="나눔스퀘어_ac Bold" pitchFamily="50" charset="-127"/>
                <a:ea typeface="나눔스퀘어_ac Bold" pitchFamily="50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4572000" y="2003045"/>
              <a:ext cx="213014" cy="45719"/>
            </a:xfrm>
            <a:prstGeom prst="rect">
              <a:avLst/>
            </a:prstGeom>
            <a:solidFill>
              <a:srgbClr val="4B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_ac Bold" pitchFamily="50" charset="-127"/>
                <a:ea typeface="나눔스퀘어_ac Bold" pitchFamily="50" charset="-127"/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3424120" y="1787198"/>
              <a:ext cx="2511839" cy="347989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_ac Bold" pitchFamily="50" charset="-127"/>
                <a:ea typeface="나눔스퀘어_ac Bold" pitchFamily="50" charset="-127"/>
              </a:endParaRPr>
            </a:p>
          </p:txBody>
        </p:sp>
        <p:pic>
          <p:nvPicPr>
            <p:cNvPr id="9220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77" t="12111" r="9650" b="52950"/>
            <a:stretch/>
          </p:blipFill>
          <p:spPr bwMode="auto">
            <a:xfrm>
              <a:off x="6348977" y="2073036"/>
              <a:ext cx="814718" cy="142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6" name="직사각형 35"/>
          <p:cNvSpPr/>
          <p:nvPr/>
        </p:nvSpPr>
        <p:spPr>
          <a:xfrm>
            <a:off x="5451554" y="630747"/>
            <a:ext cx="612068" cy="303404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_ac Bold" pitchFamily="50" charset="-127"/>
              <a:ea typeface="나눔스퀘어_ac Bold" pitchFamily="50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107504" y="123478"/>
            <a:ext cx="1440160" cy="855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1835696" y="123478"/>
            <a:ext cx="7128792" cy="855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2715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7704" y="346063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공유된 초대 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URL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로 접속해주세요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33950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세션</a:t>
            </a:r>
            <a:endParaRPr lang="en-US" altLang="ko-KR" dirty="0">
              <a:latin typeface="나눔스퀘어_ac ExtraBold" pitchFamily="50" charset="-127"/>
              <a:ea typeface="나눔스퀘어_ac ExtraBold" pitchFamily="50" charset="-127"/>
            </a:endParaRPr>
          </a:p>
          <a:p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접속하기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5199565" y="915566"/>
            <a:ext cx="37444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기본적으로 컴퓨터 이름이 표시되는데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,</a:t>
            </a:r>
          </a:p>
          <a:p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참여자 이름으로 변경 후</a:t>
            </a:r>
            <a:endParaRPr lang="en-US" altLang="ko-KR" sz="1400" dirty="0">
              <a:latin typeface="나눔스퀘어_ac Bold" pitchFamily="50" charset="-127"/>
              <a:ea typeface="나눔스퀘어_ac Bold" pitchFamily="50" charset="-127"/>
            </a:endParaRPr>
          </a:p>
          <a:p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‘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회의 참가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’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버튼을 클릭합니다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 </a:t>
            </a:r>
            <a:endParaRPr lang="ko-KR" altLang="en-US" sz="1400" dirty="0">
              <a:latin typeface="나눔스퀘어_ac Bold" pitchFamily="50" charset="-127"/>
              <a:ea typeface="나눔스퀘어_ac Bold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199565" y="3221315"/>
            <a:ext cx="36209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마이크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(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또는 </a:t>
            </a:r>
            <a:r>
              <a:rPr lang="ko-KR" altLang="en-US" sz="1400" dirty="0" err="1">
                <a:latin typeface="나눔스퀘어_ac Bold" pitchFamily="50" charset="-127"/>
                <a:ea typeface="나눔스퀘어_ac Bold" pitchFamily="50" charset="-127"/>
              </a:rPr>
              <a:t>헤드셋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)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을 컴퓨터에 연결하고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, </a:t>
            </a:r>
          </a:p>
          <a:p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‘컴퓨터 오디오로 참가’ 버튼을 클릭 후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,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온라인 세션에 참여합니다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 </a:t>
            </a:r>
          </a:p>
          <a:p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(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마이크 연결 없이도 가능합니다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706" y="951868"/>
            <a:ext cx="204240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2192338" y="1611845"/>
            <a:ext cx="504056" cy="178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/>
                </a:solidFill>
                <a:latin typeface="나눔스퀘어_ac Bold" pitchFamily="50" charset="-127"/>
                <a:ea typeface="나눔스퀘어_ac Bold" pitchFamily="50" charset="-127"/>
              </a:rPr>
              <a:t>홍길동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2048322" y="1497007"/>
            <a:ext cx="864096" cy="355259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_ac Bold" pitchFamily="50" charset="-127"/>
              <a:ea typeface="나눔스퀘어_ac Bold" pitchFamily="50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706" y="3221315"/>
            <a:ext cx="2969936" cy="16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2840410" y="3872504"/>
            <a:ext cx="1224136" cy="355259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_ac Bold" pitchFamily="50" charset="-127"/>
              <a:ea typeface="나눔스퀘어_ac Bold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07504" y="123478"/>
            <a:ext cx="1440160" cy="855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1835696" y="123478"/>
            <a:ext cx="7128792" cy="855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6247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33950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세션</a:t>
            </a:r>
            <a:endParaRPr lang="en-US" altLang="ko-KR" dirty="0">
              <a:latin typeface="나눔스퀘어_ac ExtraBold" pitchFamily="50" charset="-127"/>
              <a:ea typeface="나눔스퀘어_ac ExtraBold" pitchFamily="50" charset="-127"/>
            </a:endParaRPr>
          </a:p>
          <a:p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참여하기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991874" y="3889657"/>
            <a:ext cx="71521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‘</a:t>
            </a:r>
            <a:r>
              <a:rPr lang="ko-KR" altLang="en-US" sz="1400" dirty="0" err="1">
                <a:latin typeface="나눔스퀘어_ac Bold" pitchFamily="50" charset="-127"/>
                <a:ea typeface="나눔스퀘어_ac Bold" pitchFamily="50" charset="-127"/>
              </a:rPr>
              <a:t>음소거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’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버튼을 클릭하면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,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본인의 마이크로 음성이 송출됩니다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</a:t>
            </a:r>
          </a:p>
          <a:p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Default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로 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‘</a:t>
            </a:r>
            <a:r>
              <a:rPr lang="ko-KR" altLang="en-US" sz="1400" dirty="0" err="1">
                <a:latin typeface="나눔스퀘어_ac Bold" pitchFamily="50" charset="-127"/>
                <a:ea typeface="나눔스퀘어_ac Bold" pitchFamily="50" charset="-127"/>
              </a:rPr>
              <a:t>음소거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’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가 실행되어있으나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,</a:t>
            </a:r>
          </a:p>
          <a:p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입장한 뒤 본인의 마이크가 </a:t>
            </a:r>
            <a:r>
              <a:rPr lang="ko-KR" altLang="en-US" sz="1400" dirty="0" err="1">
                <a:latin typeface="나눔스퀘어_ac Bold" pitchFamily="50" charset="-127"/>
                <a:ea typeface="나눔스퀘어_ac Bold" pitchFamily="50" charset="-127"/>
              </a:rPr>
              <a:t>음소거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 되어있는지 확인해주시기 바랍니다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 </a:t>
            </a:r>
          </a:p>
          <a:p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‘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비디오 시작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’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버튼을 클릭하면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,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컴퓨터에 연결된 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CAM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이 켜지며 영상이 송출되기 시작합니다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 </a:t>
            </a:r>
            <a:endParaRPr lang="ko-KR" altLang="en-US" sz="1400" dirty="0">
              <a:latin typeface="나눔스퀘어_ac Bold" pitchFamily="50" charset="-127"/>
              <a:ea typeface="나눔스퀘어_ac Bold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499657" y="1424148"/>
            <a:ext cx="582749" cy="178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tx1"/>
              </a:solidFill>
              <a:latin typeface="나눔스퀘어_ac Bold" pitchFamily="50" charset="-127"/>
              <a:ea typeface="나눔스퀘어_ac Bold" pitchFamily="50" charset="-127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577" y="378688"/>
            <a:ext cx="520380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907704" y="3550337"/>
            <a:ext cx="864096" cy="360040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_ac Bold" pitchFamily="50" charset="-127"/>
              <a:ea typeface="나눔스퀘어_ac Bold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995601" y="1450365"/>
            <a:ext cx="50405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_ac Bold" pitchFamily="50" charset="-127"/>
              <a:ea typeface="나눔스퀘어_ac Bold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207371" y="1602824"/>
            <a:ext cx="729605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_ac Bold" pitchFamily="50" charset="-127"/>
              <a:ea typeface="나눔스퀘어_ac Bold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543849" y="404046"/>
            <a:ext cx="50405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_ac Bold" pitchFamily="50" charset="-127"/>
              <a:ea typeface="나눔스퀘어_ac Bold" pitchFamily="50" charset="-127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50" t="93979" b="1160"/>
          <a:stretch/>
        </p:blipFill>
        <p:spPr bwMode="auto">
          <a:xfrm>
            <a:off x="6732240" y="3625521"/>
            <a:ext cx="431188" cy="18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107504" y="123478"/>
            <a:ext cx="1440160" cy="855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835696" y="123478"/>
            <a:ext cx="7128792" cy="855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0358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33950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세션</a:t>
            </a:r>
            <a:endParaRPr lang="en-US" altLang="ko-KR" dirty="0">
              <a:latin typeface="나눔스퀘어_ac ExtraBold" pitchFamily="50" charset="-127"/>
              <a:ea typeface="나눔스퀘어_ac ExtraBold" pitchFamily="50" charset="-127"/>
            </a:endParaRPr>
          </a:p>
          <a:p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참여하기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991874" y="4011910"/>
            <a:ext cx="71521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‘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참가자 관리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’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버튼을 클릭하면 우측 탭에서 참가자 목록을 확인할 수 있습니다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</a:t>
            </a:r>
          </a:p>
          <a:p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‘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채팅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’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버튼을 클릭하면 우측에 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Zoom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그룹 채팅을 확인할 수 있습니다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</a:t>
            </a:r>
          </a:p>
          <a:p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CAM/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마이크 비활성 참가자는 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‘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받는 사람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’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이 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’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모두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’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로 되어있는지 확인 후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,</a:t>
            </a:r>
          </a:p>
          <a:p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발표자에게 채팅으로 질의할 수 있습니다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</a:t>
            </a:r>
            <a:endParaRPr lang="ko-KR" altLang="en-US" sz="1400" dirty="0">
              <a:latin typeface="나눔스퀘어_ac Bold" pitchFamily="50" charset="-127"/>
              <a:ea typeface="나눔스퀘어_ac Bold" pitchFamily="50" charset="-127"/>
            </a:endParaRPr>
          </a:p>
          <a:p>
            <a:endParaRPr lang="ko-KR" altLang="en-US" sz="1400" dirty="0">
              <a:latin typeface="나눔스퀘어_ac Bold" pitchFamily="50" charset="-127"/>
              <a:ea typeface="나눔스퀘어_ac Bold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1936434" y="411511"/>
            <a:ext cx="6390049" cy="3222358"/>
            <a:chOff x="2123728" y="1353352"/>
            <a:chExt cx="6111505" cy="3081894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8" t="7545" r="12610" b="8227"/>
            <a:stretch/>
          </p:blipFill>
          <p:spPr bwMode="auto">
            <a:xfrm>
              <a:off x="2123728" y="1353352"/>
              <a:ext cx="6111505" cy="30818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직사각형 23"/>
            <p:cNvSpPr/>
            <p:nvPr/>
          </p:nvSpPr>
          <p:spPr>
            <a:xfrm>
              <a:off x="2555776" y="2714279"/>
              <a:ext cx="792088" cy="360040"/>
            </a:xfrm>
            <a:prstGeom prst="rect">
              <a:avLst/>
            </a:prstGeom>
            <a:solidFill>
              <a:srgbClr val="242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dirty="0">
                  <a:solidFill>
                    <a:schemeClr val="bg1"/>
                  </a:solidFill>
                  <a:latin typeface="나눔스퀘어_ac Bold" pitchFamily="50" charset="-127"/>
                  <a:ea typeface="나눔스퀘어_ac Bold" pitchFamily="50" charset="-127"/>
                </a:rPr>
                <a:t>홍길동</a:t>
              </a: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4139952" y="2714279"/>
              <a:ext cx="792088" cy="360040"/>
            </a:xfrm>
            <a:prstGeom prst="rect">
              <a:avLst/>
            </a:prstGeom>
            <a:solidFill>
              <a:srgbClr val="242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dirty="0">
                  <a:solidFill>
                    <a:schemeClr val="bg1"/>
                  </a:solidFill>
                  <a:latin typeface="나눔스퀘어_ac Bold" pitchFamily="50" charset="-127"/>
                  <a:ea typeface="나눔스퀘어_ac Bold" pitchFamily="50" charset="-127"/>
                </a:rPr>
                <a:t>김경영</a:t>
              </a: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5728017" y="2714279"/>
              <a:ext cx="792088" cy="360040"/>
            </a:xfrm>
            <a:prstGeom prst="rect">
              <a:avLst/>
            </a:prstGeom>
            <a:solidFill>
              <a:srgbClr val="242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dirty="0">
                  <a:solidFill>
                    <a:schemeClr val="bg1"/>
                  </a:solidFill>
                  <a:latin typeface="나눔스퀘어_ac Bold" pitchFamily="50" charset="-127"/>
                  <a:ea typeface="나눔스퀘어_ac Bold" pitchFamily="50" charset="-127"/>
                </a:rPr>
                <a:t>박정보</a:t>
              </a: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4139952" y="3619906"/>
              <a:ext cx="792088" cy="360040"/>
            </a:xfrm>
            <a:prstGeom prst="rect">
              <a:avLst/>
            </a:prstGeom>
            <a:solidFill>
              <a:srgbClr val="242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dirty="0" err="1">
                  <a:solidFill>
                    <a:schemeClr val="bg1"/>
                  </a:solidFill>
                  <a:latin typeface="나눔스퀘어_ac Bold" pitchFamily="50" charset="-127"/>
                  <a:ea typeface="나눔스퀘어_ac Bold" pitchFamily="50" charset="-127"/>
                </a:rPr>
                <a:t>이학회</a:t>
              </a:r>
              <a:endParaRPr lang="ko-KR" altLang="en-US" sz="1100" b="1" dirty="0">
                <a:solidFill>
                  <a:schemeClr val="bg1"/>
                </a:solidFill>
                <a:latin typeface="나눔스퀘어_ac Bold" pitchFamily="50" charset="-127"/>
                <a:ea typeface="나눔스퀘어_ac Bold" pitchFamily="50" charset="-127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3786586" y="3973271"/>
              <a:ext cx="1152128" cy="225863"/>
            </a:xfrm>
            <a:prstGeom prst="rect">
              <a:avLst/>
            </a:prstGeom>
            <a:solidFill>
              <a:srgbClr val="242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b="1" dirty="0">
                <a:solidFill>
                  <a:schemeClr val="bg1"/>
                </a:solidFill>
                <a:latin typeface="나눔스퀘어_ac Bold" pitchFamily="50" charset="-127"/>
                <a:ea typeface="나눔스퀘어_ac Bold" pitchFamily="50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5404800" y="1575949"/>
              <a:ext cx="1419037" cy="864899"/>
            </a:xfrm>
            <a:prstGeom prst="rect">
              <a:avLst/>
            </a:prstGeom>
            <a:solidFill>
              <a:srgbClr val="242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dirty="0">
                  <a:solidFill>
                    <a:schemeClr val="bg1"/>
                  </a:solidFill>
                  <a:latin typeface="나눔스퀘어_ac Bold" pitchFamily="50" charset="-127"/>
                  <a:ea typeface="나눔스퀘어_ac Bold" pitchFamily="50" charset="-127"/>
                </a:rPr>
                <a:t>정연구</a:t>
              </a: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7163270" y="1711449"/>
              <a:ext cx="635425" cy="98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ko-KR" altLang="en-US" sz="700" b="1" dirty="0">
                <a:solidFill>
                  <a:schemeClr val="tx1"/>
                </a:solidFill>
                <a:latin typeface="나눔스퀘어_ac Bold" pitchFamily="50" charset="-127"/>
                <a:ea typeface="나눔스퀘어_ac Bold" pitchFamily="50" charset="-127"/>
              </a:endParaRPr>
            </a:p>
          </p:txBody>
        </p:sp>
      </p:grp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34" y="3633869"/>
            <a:ext cx="6390049" cy="278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직사각형 31"/>
          <p:cNvSpPr/>
          <p:nvPr/>
        </p:nvSpPr>
        <p:spPr>
          <a:xfrm>
            <a:off x="5723046" y="3574334"/>
            <a:ext cx="396044" cy="399476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_ac Bold" pitchFamily="50" charset="-127"/>
              <a:ea typeface="나눔스퀘어_ac Bold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6943612" y="3246530"/>
            <a:ext cx="724731" cy="189316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_ac Bold" pitchFamily="50" charset="-127"/>
              <a:ea typeface="나눔스퀘어_ac Bold" pitchFamily="50" charset="-127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50" t="93979" r="504" b="1160"/>
          <a:stretch/>
        </p:blipFill>
        <p:spPr bwMode="auto">
          <a:xfrm>
            <a:off x="7812360" y="3668573"/>
            <a:ext cx="463147" cy="20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직사각형 34"/>
          <p:cNvSpPr/>
          <p:nvPr/>
        </p:nvSpPr>
        <p:spPr>
          <a:xfrm>
            <a:off x="4644008" y="3574334"/>
            <a:ext cx="487450" cy="399476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_ac Bold" pitchFamily="50" charset="-127"/>
              <a:ea typeface="나눔스퀘어_ac Bold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107504" y="123478"/>
            <a:ext cx="1440160" cy="855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1835696" y="123478"/>
            <a:ext cx="7128792" cy="855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1332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7704" y="339502"/>
            <a:ext cx="3672408" cy="3729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환경 준비하기</a:t>
            </a:r>
            <a:endParaRPr lang="en-US" altLang="ko-KR" dirty="0">
              <a:latin typeface="나눔스퀘어_ac ExtraBold" pitchFamily="50" charset="-127"/>
              <a:ea typeface="나눔스퀘어_ac ExtraBold" pitchFamily="50" charset="-127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altLang="ko-KR" dirty="0">
                <a:latin typeface="나눔스퀘어_ac Bold" pitchFamily="50" charset="-127"/>
                <a:ea typeface="나눔스퀘어_ac Bold" pitchFamily="50" charset="-127"/>
              </a:rPr>
              <a:t>Zoom </a:t>
            </a:r>
            <a:r>
              <a:rPr lang="ko-KR" altLang="en-US" dirty="0">
                <a:latin typeface="나눔스퀘어_ac Bold" pitchFamily="50" charset="-127"/>
                <a:ea typeface="나눔스퀘어_ac Bold" pitchFamily="50" charset="-127"/>
              </a:rPr>
              <a:t>이용 참고사항</a:t>
            </a:r>
            <a:endParaRPr lang="en-US" altLang="ko-KR" dirty="0">
              <a:latin typeface="나눔스퀘어_ac Bold" pitchFamily="50" charset="-127"/>
              <a:ea typeface="나눔스퀘어_ac Bold" pitchFamily="50" charset="-127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altLang="ko-KR" dirty="0">
                <a:latin typeface="나눔스퀘어_ac Bold" pitchFamily="50" charset="-127"/>
                <a:ea typeface="나눔스퀘어_ac Bold" pitchFamily="50" charset="-127"/>
              </a:rPr>
              <a:t>Zoom </a:t>
            </a:r>
            <a:r>
              <a:rPr lang="ko-KR" altLang="en-US" dirty="0">
                <a:latin typeface="나눔스퀘어_ac Bold" pitchFamily="50" charset="-127"/>
                <a:ea typeface="나눔스퀘어_ac Bold" pitchFamily="50" charset="-127"/>
              </a:rPr>
              <a:t>프로그램 설치 및 실행</a:t>
            </a:r>
            <a:endParaRPr lang="en-US" altLang="ko-KR" dirty="0">
              <a:latin typeface="나눔스퀘어_ac Bold" pitchFamily="50" charset="-127"/>
              <a:ea typeface="나눔스퀘어_ac Bold" pitchFamily="50" charset="-127"/>
            </a:endParaRPr>
          </a:p>
          <a:p>
            <a:pPr>
              <a:lnSpc>
                <a:spcPct val="120000"/>
              </a:lnSpc>
            </a:pPr>
            <a:endParaRPr lang="en-US" altLang="ko-KR" dirty="0">
              <a:latin typeface="나눔스퀘어_ac ExtraBold" pitchFamily="50" charset="-127"/>
              <a:ea typeface="나눔스퀘어_ac ExtraBold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발표 준비하기 </a:t>
            </a:r>
            <a:r>
              <a:rPr lang="en-US" altLang="ko-KR" dirty="0">
                <a:latin typeface="나눔스퀘어_ac ExtraBold" pitchFamily="50" charset="-127"/>
                <a:ea typeface="나눔스퀘어_ac ExtraBold" pitchFamily="50" charset="-127"/>
              </a:rPr>
              <a:t>(</a:t>
            </a:r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발표자 매뉴얼</a:t>
            </a:r>
            <a:r>
              <a:rPr lang="en-US" altLang="ko-KR" dirty="0">
                <a:latin typeface="나눔스퀘어_ac ExtraBold" pitchFamily="50" charset="-127"/>
                <a:ea typeface="나눔스퀘어_ac ExtraBold" pitchFamily="50" charset="-127"/>
              </a:rPr>
              <a:t>)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altLang="ko-KR" dirty="0">
                <a:latin typeface="나눔스퀘어_ac Bold" pitchFamily="50" charset="-127"/>
                <a:ea typeface="나눔스퀘어_ac Bold" pitchFamily="50" charset="-127"/>
              </a:rPr>
              <a:t>CAM </a:t>
            </a:r>
            <a:r>
              <a:rPr lang="ko-KR" altLang="en-US" dirty="0">
                <a:latin typeface="나눔스퀘어_ac Bold" pitchFamily="50" charset="-127"/>
                <a:ea typeface="나눔스퀘어_ac Bold" pitchFamily="50" charset="-127"/>
              </a:rPr>
              <a:t>화면 중계</a:t>
            </a:r>
            <a:endParaRPr lang="en-US" altLang="ko-KR" dirty="0">
              <a:latin typeface="나눔스퀘어_ac Bold" pitchFamily="50" charset="-127"/>
              <a:ea typeface="나눔스퀘어_ac Bold" pitchFamily="50" charset="-127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ko-KR" altLang="en-US" dirty="0">
                <a:latin typeface="나눔스퀘어_ac Bold" pitchFamily="50" charset="-127"/>
                <a:ea typeface="나눔스퀘어_ac Bold" pitchFamily="50" charset="-127"/>
              </a:rPr>
              <a:t>화면공유하기</a:t>
            </a:r>
            <a:endParaRPr lang="en-US" altLang="ko-KR" dirty="0">
              <a:latin typeface="나눔스퀘어_ac Bold" pitchFamily="50" charset="-127"/>
              <a:ea typeface="나눔스퀘어_ac Bold" pitchFamily="50" charset="-127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en-US" altLang="ko-KR" dirty="0">
              <a:latin typeface="나눔스퀘어_ac ExtraBold" pitchFamily="50" charset="-127"/>
              <a:ea typeface="나눔스퀘어_ac ExtraBold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발표 시청하기 </a:t>
            </a:r>
            <a:r>
              <a:rPr lang="en-US" altLang="ko-KR" dirty="0">
                <a:latin typeface="나눔스퀘어_ac ExtraBold" pitchFamily="50" charset="-127"/>
                <a:ea typeface="나눔스퀘어_ac ExtraBold" pitchFamily="50" charset="-127"/>
              </a:rPr>
              <a:t>(</a:t>
            </a:r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참가자 매뉴얼</a:t>
            </a:r>
            <a:r>
              <a:rPr lang="en-US" altLang="ko-KR" dirty="0">
                <a:latin typeface="나눔스퀘어_ac ExtraBold" pitchFamily="50" charset="-127"/>
                <a:ea typeface="나눔스퀘어_ac ExtraBold" pitchFamily="50" charset="-127"/>
              </a:rPr>
              <a:t>)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ko-KR" altLang="en-US" dirty="0">
                <a:latin typeface="나눔스퀘어_ac Bold" pitchFamily="50" charset="-127"/>
                <a:ea typeface="나눔스퀘어_ac Bold" pitchFamily="50" charset="-127"/>
              </a:rPr>
              <a:t>세션 접속하기</a:t>
            </a:r>
            <a:endParaRPr lang="en-US" altLang="ko-KR" dirty="0">
              <a:latin typeface="나눔스퀘어_ac Bold" pitchFamily="50" charset="-127"/>
              <a:ea typeface="나눔스퀘어_ac Bold" pitchFamily="50" charset="-127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ko-KR" altLang="en-US" dirty="0">
                <a:latin typeface="나눔스퀘어_ac Bold" pitchFamily="50" charset="-127"/>
                <a:ea typeface="나눔스퀘어_ac Bold" pitchFamily="50" charset="-127"/>
              </a:rPr>
              <a:t>세션 참여하기</a:t>
            </a:r>
            <a:endParaRPr lang="en-US" altLang="ko-KR" dirty="0">
              <a:latin typeface="나눔스퀘어_ac Bold" pitchFamily="50" charset="-127"/>
              <a:ea typeface="나눔스퀘어_ac Bold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3950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목차</a:t>
            </a:r>
            <a:endParaRPr lang="en-US" altLang="ko-KR" dirty="0">
              <a:latin typeface="나눔스퀘어_ac ExtraBold" pitchFamily="50" charset="-127"/>
              <a:ea typeface="나눔스퀘어_ac ExtraBold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07504" y="123478"/>
            <a:ext cx="1440160" cy="855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835696" y="123478"/>
            <a:ext cx="7128792" cy="855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690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7704" y="346063"/>
            <a:ext cx="6552728" cy="3290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dirty="0">
                <a:latin typeface="나눔스퀘어_ac ExtraBold" pitchFamily="50" charset="-127"/>
                <a:ea typeface="나눔스퀘어_ac ExtraBold" pitchFamily="50" charset="-127"/>
              </a:rPr>
              <a:t>Zoom </a:t>
            </a:r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회원가입은 필수가 아닙니다</a:t>
            </a:r>
            <a:endParaRPr lang="en-US" altLang="ko-KR" dirty="0">
              <a:latin typeface="나눔스퀘어_ac ExtraBold" pitchFamily="50" charset="-127"/>
              <a:ea typeface="나눔스퀘어_ac ExtraBold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공지된 </a:t>
            </a:r>
            <a:r>
              <a:rPr lang="ko-KR" altLang="en-US" sz="1400" dirty="0" err="1">
                <a:latin typeface="나눔스퀘어_ac Bold" pitchFamily="50" charset="-127"/>
                <a:ea typeface="나눔스퀘어_ac Bold" pitchFamily="50" charset="-127"/>
              </a:rPr>
              <a:t>세션장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 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URL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로 접속하고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, Zoom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프로그램을 설치함으로써 준비를 완료할 수 있습니다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초대 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URL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은 학회 홈페이지 또는 메일을 통해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 </a:t>
            </a:r>
            <a:r>
              <a:rPr lang="ko-KR" altLang="en-US" sz="1400" dirty="0" err="1">
                <a:latin typeface="나눔스퀘어_ac Bold" pitchFamily="50" charset="-127"/>
                <a:ea typeface="나눔스퀘어_ac Bold" pitchFamily="50" charset="-127"/>
              </a:rPr>
              <a:t>참여자분들께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 사전에 공유됩니다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endParaRPr lang="en-US" altLang="ko-KR" dirty="0">
              <a:latin typeface="나눔스퀘어_ac ExtraBold" pitchFamily="50" charset="-127"/>
              <a:ea typeface="나눔스퀘어_ac ExtraBold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화상채팅 그리고 문자채팅 가능</a:t>
            </a:r>
            <a:endParaRPr lang="en-US" altLang="ko-KR" dirty="0">
              <a:latin typeface="나눔스퀘어_ac ExtraBold" pitchFamily="50" charset="-127"/>
              <a:ea typeface="나눔스퀘어_ac ExtraBold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CAM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이나 마이크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(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또는 </a:t>
            </a:r>
            <a:r>
              <a:rPr lang="ko-KR" altLang="en-US" sz="1400" dirty="0" err="1">
                <a:latin typeface="나눔스퀘어_ac Bold" pitchFamily="50" charset="-127"/>
                <a:ea typeface="나눔스퀘어_ac Bold" pitchFamily="50" charset="-127"/>
              </a:rPr>
              <a:t>헤드셋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)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이 없더라도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,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발표자와 문자로 </a:t>
            </a:r>
            <a:r>
              <a:rPr lang="ko-KR" altLang="en-US" sz="1400" dirty="0" err="1">
                <a:latin typeface="나눔스퀘어_ac Bold" pitchFamily="50" charset="-127"/>
                <a:ea typeface="나눔스퀘어_ac Bold" pitchFamily="50" charset="-127"/>
              </a:rPr>
              <a:t>채팅하면서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 소통할 수 있습니다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 </a:t>
            </a:r>
            <a:r>
              <a:rPr lang="ko-KR" altLang="en-US" sz="1400" dirty="0" err="1">
                <a:latin typeface="나눔스퀘어_ac Bold" pitchFamily="50" charset="-127"/>
                <a:ea typeface="나눔스퀘어_ac Bold" pitchFamily="50" charset="-127"/>
              </a:rPr>
              <a:t>발표자분들께서는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 </a:t>
            </a:r>
            <a:r>
              <a:rPr lang="ko-KR" altLang="en-US" sz="1400" dirty="0" err="1">
                <a:latin typeface="나눔스퀘어_ac Bold" pitchFamily="50" charset="-127"/>
                <a:ea typeface="나눔스퀘어_ac Bold" pitchFamily="50" charset="-127"/>
              </a:rPr>
              <a:t>채팅창을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 함께 확인해주시기 바랍니다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endParaRPr lang="en-US" altLang="ko-KR" dirty="0">
              <a:latin typeface="나눔스퀘어_ac ExtraBold" pitchFamily="50" charset="-127"/>
              <a:ea typeface="나눔스퀘어_ac ExtraBold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발표자는 </a:t>
            </a:r>
            <a:r>
              <a:rPr lang="en-US" altLang="ko-KR" dirty="0">
                <a:latin typeface="나눔스퀘어_ac ExtraBold" pitchFamily="50" charset="-127"/>
                <a:ea typeface="나눔스퀘어_ac ExtraBold" pitchFamily="50" charset="-127"/>
              </a:rPr>
              <a:t>CAM/</a:t>
            </a:r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마이크 준비해 주세요</a:t>
            </a:r>
            <a:endParaRPr lang="en-US" altLang="ko-KR" dirty="0">
              <a:latin typeface="나눔스퀘어_ac ExtraBold" pitchFamily="50" charset="-127"/>
              <a:ea typeface="나눔스퀘어_ac ExtraBold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원활한 온라인 수업을 위해 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CAM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과 마이크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(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또는 </a:t>
            </a:r>
            <a:r>
              <a:rPr lang="ko-KR" altLang="en-US" sz="1400" dirty="0" err="1">
                <a:latin typeface="나눔스퀘어_ac Bold" pitchFamily="50" charset="-127"/>
                <a:ea typeface="나눔스퀘어_ac Bold" pitchFamily="50" charset="-127"/>
              </a:rPr>
              <a:t>헤드셋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)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를 준비해 주세요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발표 전 사용법을 숙지하고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,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충분히 테스트한 뒤 진행해주시기 바랍니다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33950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스퀘어_ac ExtraBold" pitchFamily="50" charset="-127"/>
                <a:ea typeface="나눔스퀘어_ac ExtraBold" pitchFamily="50" charset="-127"/>
              </a:rPr>
              <a:t>Zoom </a:t>
            </a:r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이용 참고사항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07504" y="123478"/>
            <a:ext cx="1440160" cy="855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835696" y="123478"/>
            <a:ext cx="7128792" cy="855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2056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3586" y="339502"/>
            <a:ext cx="65527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공유된 초대 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URL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로 접속해주세요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</a:t>
            </a:r>
          </a:p>
          <a:p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Zoom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이 설치 안된 컴퓨터는 자동으로 설치 프로그램 다운로드가 진행됩니다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</a:t>
            </a:r>
          </a:p>
          <a:p>
            <a:endParaRPr lang="en-US" altLang="ko-KR" sz="1400" dirty="0">
              <a:latin typeface="나눔스퀘어_ac Bold" pitchFamily="50" charset="-127"/>
              <a:ea typeface="나눔스퀘어_ac Bold" pitchFamily="50" charset="-127"/>
            </a:endParaRPr>
          </a:p>
          <a:p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* 프로그램 설치 파일 다운로드가 원활하지 않을 경우 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URL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통해 진행하시기 바랍니다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 </a:t>
            </a:r>
          </a:p>
          <a:p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   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  <a:hlinkClick r:id="rId2"/>
              </a:rPr>
              <a:t>https://zoom.us/download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339502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스퀘어_ac ExtraBold" pitchFamily="50" charset="-127"/>
                <a:ea typeface="나눔스퀘어_ac ExtraBold" pitchFamily="50" charset="-127"/>
              </a:rPr>
              <a:t>Zoom</a:t>
            </a:r>
          </a:p>
          <a:p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프로그램</a:t>
            </a:r>
            <a:endParaRPr lang="en-US" altLang="ko-KR" dirty="0">
              <a:latin typeface="나눔스퀘어_ac ExtraBold" pitchFamily="50" charset="-127"/>
              <a:ea typeface="나눔스퀘어_ac ExtraBold" pitchFamily="50" charset="-127"/>
            </a:endParaRPr>
          </a:p>
          <a:p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설치 및 실행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262" y="1642678"/>
            <a:ext cx="2880320" cy="124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5184068" y="1860389"/>
            <a:ext cx="3708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Zoom…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으로 시작되는 설치 파일이</a:t>
            </a:r>
            <a:endParaRPr lang="en-US" altLang="ko-KR" sz="1400" dirty="0">
              <a:latin typeface="나눔스퀘어_ac Bold" pitchFamily="50" charset="-127"/>
              <a:ea typeface="나눔스퀘어_ac Bold" pitchFamily="50" charset="-127"/>
            </a:endParaRPr>
          </a:p>
          <a:p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다운로드 완료되면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클릭해서 실행해 주세요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 </a:t>
            </a:r>
            <a:endParaRPr lang="ko-KR" altLang="en-US" sz="1400" dirty="0">
              <a:latin typeface="나눔스퀘어_ac Bold" pitchFamily="50" charset="-127"/>
              <a:ea typeface="나눔스퀘어_ac Bold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913586" y="2506773"/>
            <a:ext cx="1650302" cy="432049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_ac ExtraBold" pitchFamily="50" charset="-127"/>
              <a:ea typeface="나눔스퀘어_ac ExtraBold" pitchFamily="50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26854"/>
            <a:ext cx="2853870" cy="150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5199565" y="3228347"/>
            <a:ext cx="36209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실행과 동시에 자동으로 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Zoom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이 설치되며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,</a:t>
            </a:r>
          </a:p>
          <a:p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설치가 완료되면 프로그램이 실행됩니다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07504" y="123478"/>
            <a:ext cx="1440160" cy="855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835696" y="123478"/>
            <a:ext cx="7128792" cy="855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766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7704" y="346063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ZOOM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을 종료한 이후에 다시 실행하고자 하실 때에는 시작 메뉴에서</a:t>
            </a:r>
            <a:endParaRPr lang="en-US" altLang="ko-KR" sz="1400" dirty="0">
              <a:latin typeface="나눔스퀘어_ac Bold" pitchFamily="50" charset="-127"/>
              <a:ea typeface="나눔스퀘어_ac Bold" pitchFamily="50" charset="-127"/>
            </a:endParaRPr>
          </a:p>
          <a:p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“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Start Zoom”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을 찾아 클릭하면 됩니다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 (Windows OS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기준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339502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스퀘어_ac ExtraBold" pitchFamily="50" charset="-127"/>
                <a:ea typeface="나눔스퀘어_ac ExtraBold" pitchFamily="50" charset="-127"/>
              </a:rPr>
              <a:t>Zoom</a:t>
            </a:r>
          </a:p>
          <a:p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프로그램</a:t>
            </a:r>
            <a:endParaRPr lang="en-US" altLang="ko-KR" dirty="0">
              <a:latin typeface="나눔스퀘어_ac ExtraBold" pitchFamily="50" charset="-127"/>
              <a:ea typeface="나눔스퀘어_ac ExtraBold" pitchFamily="50" charset="-127"/>
            </a:endParaRPr>
          </a:p>
          <a:p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설치 및 실행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1979712" y="987574"/>
            <a:ext cx="2591844" cy="3888432"/>
            <a:chOff x="1979712" y="987574"/>
            <a:chExt cx="3048000" cy="457278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987574"/>
              <a:ext cx="3048000" cy="2476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3464858"/>
              <a:ext cx="3048000" cy="209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직사각형 12"/>
          <p:cNvSpPr/>
          <p:nvPr/>
        </p:nvSpPr>
        <p:spPr>
          <a:xfrm>
            <a:off x="2346960" y="1196340"/>
            <a:ext cx="2297048" cy="583322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07504" y="123478"/>
            <a:ext cx="1440160" cy="855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835696" y="123478"/>
            <a:ext cx="7128792" cy="855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01" name="Picture 5" descr="요즘 핫한 원격 화상강의 툴 &quot;Zoom&quot; 사용법 3분만에 살펴보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94425"/>
            <a:ext cx="3888432" cy="266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직사각형 16"/>
          <p:cNvSpPr/>
          <p:nvPr/>
        </p:nvSpPr>
        <p:spPr>
          <a:xfrm>
            <a:off x="5972974" y="1917202"/>
            <a:ext cx="1368152" cy="291661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445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7704" y="346063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공유된 초대 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URL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로 접속하면 자동으로 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Zoom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이 실행됩니다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33950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스퀘어_ac ExtraBold" pitchFamily="50" charset="-127"/>
                <a:ea typeface="나눔스퀘어_ac ExtraBold" pitchFamily="50" charset="-127"/>
              </a:rPr>
              <a:t>CAM</a:t>
            </a:r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화면</a:t>
            </a:r>
            <a:endParaRPr lang="en-US" altLang="ko-KR" dirty="0">
              <a:latin typeface="나눔스퀘어_ac ExtraBold" pitchFamily="50" charset="-127"/>
              <a:ea typeface="나눔스퀘어_ac ExtraBold" pitchFamily="50" charset="-127"/>
            </a:endParaRPr>
          </a:p>
          <a:p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중계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5199565" y="915566"/>
            <a:ext cx="37444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기본적으로 컴퓨터 이름이 표시되는데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,</a:t>
            </a:r>
          </a:p>
          <a:p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발표자 이름으로 변경 후</a:t>
            </a:r>
            <a:endParaRPr lang="en-US" altLang="ko-KR" sz="1400" dirty="0">
              <a:latin typeface="나눔스퀘어_ac Bold" pitchFamily="50" charset="-127"/>
              <a:ea typeface="나눔스퀘어_ac Bold" pitchFamily="50" charset="-127"/>
            </a:endParaRPr>
          </a:p>
          <a:p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‘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회의 참가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’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버튼을 클릭합니다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 </a:t>
            </a:r>
            <a:endParaRPr lang="ko-KR" altLang="en-US" sz="1400" dirty="0">
              <a:latin typeface="나눔스퀘어_ac Bold" pitchFamily="50" charset="-127"/>
              <a:ea typeface="나눔스퀘어_ac Bold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706" y="951868"/>
            <a:ext cx="204240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2192338" y="1611845"/>
            <a:ext cx="504056" cy="178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/>
                </a:solidFill>
                <a:latin typeface="나눔스퀘어_ac Bold" pitchFamily="50" charset="-127"/>
                <a:ea typeface="나눔스퀘어_ac Bold" pitchFamily="50" charset="-127"/>
              </a:rPr>
              <a:t>홍길동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2048322" y="1497007"/>
            <a:ext cx="864096" cy="355259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_ac Bold" pitchFamily="50" charset="-127"/>
              <a:ea typeface="나눔스퀘어_ac Bold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07504" y="123478"/>
            <a:ext cx="1440160" cy="855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835696" y="123478"/>
            <a:ext cx="7128792" cy="855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6726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076056" y="699542"/>
            <a:ext cx="35283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처음에 ‘오디오 회의 옵션 중 하나 선택’ 창이 뜨고 ‘컴퓨터 오디오’가 있는지 체크하게 됩니다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</a:t>
            </a:r>
          </a:p>
          <a:p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마이크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(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또는 </a:t>
            </a:r>
            <a:r>
              <a:rPr lang="ko-KR" altLang="en-US" sz="1400" dirty="0" err="1">
                <a:latin typeface="나눔스퀘어_ac Bold" pitchFamily="50" charset="-127"/>
                <a:ea typeface="나눔스퀘어_ac Bold" pitchFamily="50" charset="-127"/>
              </a:rPr>
              <a:t>헤드셋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)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을 컴퓨터에 연결하고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,</a:t>
            </a:r>
          </a:p>
          <a:p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‘컴퓨터 오디오로 참가’ 버튼을 클릭 후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,</a:t>
            </a:r>
          </a:p>
          <a:p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시작할 수 있습니다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 </a:t>
            </a:r>
            <a:endParaRPr lang="ko-KR" altLang="en-US" sz="1400" dirty="0">
              <a:latin typeface="나눔스퀘어_ac Bold" pitchFamily="50" charset="-127"/>
              <a:ea typeface="나눔스퀘어_ac Bold" pitchFamily="50" charset="-127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424" y="699542"/>
            <a:ext cx="2889498" cy="161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846290" y="1358052"/>
            <a:ext cx="1149646" cy="258001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_ac Bold" pitchFamily="50" charset="-127"/>
              <a:ea typeface="나눔스퀘어_ac Bold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987824" y="1616053"/>
            <a:ext cx="864096" cy="163609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_ac Bold" pitchFamily="50" charset="-127"/>
              <a:ea typeface="나눔스퀘어_ac Bold" pitchFamily="50" charset="-127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424" y="2499741"/>
            <a:ext cx="2390552" cy="159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99741"/>
            <a:ext cx="2390552" cy="159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직선 화살표 연결선 5"/>
          <p:cNvCxnSpPr>
            <a:stCxn id="8" idx="2"/>
          </p:cNvCxnSpPr>
          <p:nvPr/>
        </p:nvCxnSpPr>
        <p:spPr>
          <a:xfrm>
            <a:off x="3419872" y="1779662"/>
            <a:ext cx="1241" cy="864096"/>
          </a:xfrm>
          <a:prstGeom prst="straightConnector1">
            <a:avLst/>
          </a:prstGeom>
          <a:noFill/>
          <a:ln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직사각형 9"/>
          <p:cNvSpPr/>
          <p:nvPr/>
        </p:nvSpPr>
        <p:spPr>
          <a:xfrm>
            <a:off x="1965424" y="4227934"/>
            <a:ext cx="6639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1400" dirty="0">
                <a:solidFill>
                  <a:prstClr val="black"/>
                </a:solidFill>
                <a:latin typeface="나눔스퀘어_ac Bold" pitchFamily="50" charset="-127"/>
                <a:ea typeface="나눔스퀘어_ac Bold" pitchFamily="50" charset="-127"/>
              </a:rPr>
              <a:t>‘</a:t>
            </a:r>
            <a:r>
              <a:rPr lang="ko-KR" altLang="en-US" sz="1400" dirty="0">
                <a:solidFill>
                  <a:prstClr val="black"/>
                </a:solidFill>
                <a:latin typeface="나눔스퀘어_ac Bold" pitchFamily="50" charset="-127"/>
                <a:ea typeface="나눔스퀘어_ac Bold" pitchFamily="50" charset="-127"/>
              </a:rPr>
              <a:t>스피커 및 마이크 테스트</a:t>
            </a:r>
            <a:r>
              <a:rPr lang="en-US" altLang="ko-KR" sz="1400" dirty="0">
                <a:solidFill>
                  <a:prstClr val="black"/>
                </a:solidFill>
                <a:latin typeface="나눔스퀘어_ac Bold" pitchFamily="50" charset="-127"/>
                <a:ea typeface="나눔스퀘어_ac Bold" pitchFamily="50" charset="-127"/>
              </a:rPr>
              <a:t>’</a:t>
            </a:r>
            <a:r>
              <a:rPr lang="ko-KR" altLang="en-US" sz="1400" dirty="0">
                <a:solidFill>
                  <a:prstClr val="black"/>
                </a:solidFill>
                <a:latin typeface="나눔스퀘어_ac Bold" pitchFamily="50" charset="-127"/>
                <a:ea typeface="나눔스퀘어_ac Bold" pitchFamily="50" charset="-127"/>
              </a:rPr>
              <a:t>를 통해 연결된 스피커 및 마이크가 잘 작동되는지 테스트 합니다</a:t>
            </a:r>
            <a:r>
              <a:rPr lang="en-US" altLang="ko-KR" sz="1400" dirty="0">
                <a:solidFill>
                  <a:prstClr val="black"/>
                </a:solidFill>
                <a:latin typeface="나눔스퀘어_ac Bold" pitchFamily="50" charset="-127"/>
                <a:ea typeface="나눔스퀘어_ac Bold" pitchFamily="50" charset="-127"/>
              </a:rPr>
              <a:t>.</a:t>
            </a:r>
            <a:endParaRPr lang="ko-KR" altLang="en-US" sz="1400" dirty="0">
              <a:solidFill>
                <a:prstClr val="black"/>
              </a:solidFill>
              <a:latin typeface="나눔스퀘어_ac Bold" pitchFamily="50" charset="-127"/>
              <a:ea typeface="나눔스퀘어_ac Bold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33950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스퀘어_ac ExtraBold" pitchFamily="50" charset="-127"/>
                <a:ea typeface="나눔스퀘어_ac ExtraBold" pitchFamily="50" charset="-127"/>
              </a:rPr>
              <a:t>CAM</a:t>
            </a:r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화면</a:t>
            </a:r>
            <a:endParaRPr lang="en-US" altLang="ko-KR" dirty="0">
              <a:latin typeface="나눔스퀘어_ac ExtraBold" pitchFamily="50" charset="-127"/>
              <a:ea typeface="나눔스퀘어_ac ExtraBold" pitchFamily="50" charset="-127"/>
            </a:endParaRPr>
          </a:p>
          <a:p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중계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107504" y="123478"/>
            <a:ext cx="1440160" cy="855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1835696" y="123478"/>
            <a:ext cx="7128792" cy="855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7929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907704" y="3993907"/>
            <a:ext cx="71521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‘</a:t>
            </a:r>
            <a:r>
              <a:rPr lang="ko-KR" altLang="en-US" sz="1400" dirty="0" err="1">
                <a:latin typeface="나눔스퀘어_ac Bold" pitchFamily="50" charset="-127"/>
                <a:ea typeface="나눔스퀘어_ac Bold" pitchFamily="50" charset="-127"/>
              </a:rPr>
              <a:t>음소거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’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버튼을 클릭하면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,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본인의 마이크로 음성이 송출됩니다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</a:t>
            </a:r>
          </a:p>
          <a:p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Default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로 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‘</a:t>
            </a:r>
            <a:r>
              <a:rPr lang="ko-KR" altLang="en-US" sz="1400" dirty="0" err="1">
                <a:latin typeface="나눔스퀘어_ac Bold" pitchFamily="50" charset="-127"/>
                <a:ea typeface="나눔스퀘어_ac Bold" pitchFamily="50" charset="-127"/>
              </a:rPr>
              <a:t>음소거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’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가 실행되어있으나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,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입장한 뒤 본인의 마이크가 </a:t>
            </a:r>
            <a:r>
              <a:rPr lang="ko-KR" altLang="en-US" sz="1400" dirty="0" err="1">
                <a:latin typeface="나눔스퀘어_ac Bold" pitchFamily="50" charset="-127"/>
                <a:ea typeface="나눔스퀘어_ac Bold" pitchFamily="50" charset="-127"/>
              </a:rPr>
              <a:t>음소거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 되어있는지</a:t>
            </a:r>
            <a:endParaRPr lang="en-US" altLang="ko-KR" sz="1400" dirty="0">
              <a:latin typeface="나눔스퀘어_ac Bold" pitchFamily="50" charset="-127"/>
              <a:ea typeface="나눔스퀘어_ac Bold" pitchFamily="50" charset="-127"/>
            </a:endParaRPr>
          </a:p>
          <a:p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확인해주시기 바랍니다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 </a:t>
            </a:r>
          </a:p>
          <a:p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‘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비디오 시작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’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버튼을 클릭하면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,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컴퓨터에 연결된 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CAM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이 켜지며 영상이 송출되기 시작합니다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 </a:t>
            </a:r>
            <a:endParaRPr lang="ko-KR" altLang="en-US" sz="1400" dirty="0">
              <a:latin typeface="나눔스퀘어_ac Bold" pitchFamily="50" charset="-127"/>
              <a:ea typeface="나눔스퀘어_ac Bold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499657" y="1456390"/>
            <a:ext cx="582749" cy="178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tx1"/>
              </a:solidFill>
              <a:latin typeface="나눔스퀘어_ac Bold" pitchFamily="50" charset="-127"/>
              <a:ea typeface="나눔스퀘어_ac Bold" pitchFamily="50" charset="-127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577" y="410930"/>
            <a:ext cx="520380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907704" y="3582579"/>
            <a:ext cx="864096" cy="360040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_ac Bold" pitchFamily="50" charset="-127"/>
              <a:ea typeface="나눔스퀘어_ac Bold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995601" y="1482607"/>
            <a:ext cx="50405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_ac Bold" pitchFamily="50" charset="-127"/>
              <a:ea typeface="나눔스퀘어_ac Bold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207371" y="1635066"/>
            <a:ext cx="729605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_ac Bold" pitchFamily="50" charset="-127"/>
              <a:ea typeface="나눔스퀘어_ac Bold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543849" y="436288"/>
            <a:ext cx="50405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_ac Bold" pitchFamily="50" charset="-127"/>
              <a:ea typeface="나눔스퀘어_ac Bold" pitchFamily="50" charset="-127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50" t="93979" r="504" b="1160"/>
          <a:stretch/>
        </p:blipFill>
        <p:spPr bwMode="auto">
          <a:xfrm>
            <a:off x="6696052" y="3646794"/>
            <a:ext cx="430140" cy="19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9512" y="33950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스퀘어_ac ExtraBold" pitchFamily="50" charset="-127"/>
                <a:ea typeface="나눔스퀘어_ac ExtraBold" pitchFamily="50" charset="-127"/>
              </a:rPr>
              <a:t>CAM</a:t>
            </a:r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화면</a:t>
            </a:r>
            <a:endParaRPr lang="en-US" altLang="ko-KR" dirty="0">
              <a:latin typeface="나눔스퀘어_ac ExtraBold" pitchFamily="50" charset="-127"/>
              <a:ea typeface="나눔스퀘어_ac ExtraBold" pitchFamily="50" charset="-127"/>
            </a:endParaRPr>
          </a:p>
          <a:p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중계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107504" y="123478"/>
            <a:ext cx="1440160" cy="855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1835696" y="123478"/>
            <a:ext cx="7128792" cy="855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9842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907704" y="4137342"/>
            <a:ext cx="71521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‘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참가자 관리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’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버튼을 클릭하면 우측 탭에서 참가자 목록을 확인할 수 있습니다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</a:t>
            </a:r>
          </a:p>
          <a:p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‘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채팅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’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버튼을 클릭하면 우측에 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‘Zoom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그룹 채팅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’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을 확인할 수 있습니다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</a:t>
            </a:r>
          </a:p>
          <a:p>
            <a:r>
              <a:rPr lang="ko-KR" altLang="en-US" sz="1400" dirty="0" err="1">
                <a:latin typeface="나눔스퀘어_ac Bold" pitchFamily="50" charset="-127"/>
                <a:ea typeface="나눔스퀘어_ac Bold" pitchFamily="50" charset="-127"/>
              </a:rPr>
              <a:t>채팅방을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 활용하여 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CAM/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마이크 비활성 참가자들과 소통하시기 바랍니다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1936434" y="536943"/>
            <a:ext cx="6390049" cy="3222358"/>
            <a:chOff x="2123728" y="1353352"/>
            <a:chExt cx="6111505" cy="3081894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8" t="7545" r="12610" b="8227"/>
            <a:stretch/>
          </p:blipFill>
          <p:spPr bwMode="auto">
            <a:xfrm>
              <a:off x="2123728" y="1353352"/>
              <a:ext cx="6111505" cy="30818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직사각형 3"/>
            <p:cNvSpPr/>
            <p:nvPr/>
          </p:nvSpPr>
          <p:spPr>
            <a:xfrm>
              <a:off x="2555776" y="2714279"/>
              <a:ext cx="792088" cy="360040"/>
            </a:xfrm>
            <a:prstGeom prst="rect">
              <a:avLst/>
            </a:prstGeom>
            <a:solidFill>
              <a:srgbClr val="242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홍길동</a:t>
              </a: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4139952" y="2714279"/>
              <a:ext cx="792088" cy="360040"/>
            </a:xfrm>
            <a:prstGeom prst="rect">
              <a:avLst/>
            </a:prstGeom>
            <a:solidFill>
              <a:srgbClr val="242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김경영</a:t>
              </a: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5728017" y="2714279"/>
              <a:ext cx="792088" cy="360040"/>
            </a:xfrm>
            <a:prstGeom prst="rect">
              <a:avLst/>
            </a:prstGeom>
            <a:solidFill>
              <a:srgbClr val="242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박정보</a:t>
              </a: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4139952" y="3619906"/>
              <a:ext cx="792088" cy="360040"/>
            </a:xfrm>
            <a:prstGeom prst="rect">
              <a:avLst/>
            </a:prstGeom>
            <a:solidFill>
              <a:srgbClr val="242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dirty="0" err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이학회</a:t>
              </a:r>
              <a:endParaRPr lang="ko-KR" altLang="en-US" sz="11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3786586" y="3973271"/>
              <a:ext cx="1152128" cy="225863"/>
            </a:xfrm>
            <a:prstGeom prst="rect">
              <a:avLst/>
            </a:prstGeom>
            <a:solidFill>
              <a:srgbClr val="242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b="1" dirty="0">
                <a:solidFill>
                  <a:schemeClr val="bg1"/>
                </a:solidFill>
                <a:ea typeface="나눔스퀘어_ac Bold" pitchFamily="50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5404800" y="1575949"/>
              <a:ext cx="1419037" cy="864899"/>
            </a:xfrm>
            <a:prstGeom prst="rect">
              <a:avLst/>
            </a:prstGeom>
            <a:solidFill>
              <a:srgbClr val="242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정연구</a:t>
              </a: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7163270" y="1711449"/>
              <a:ext cx="635425" cy="98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ko-KR" altLang="en-US" sz="700" b="1" dirty="0">
                <a:solidFill>
                  <a:schemeClr val="tx1"/>
                </a:solidFill>
                <a:ea typeface="나눔스퀘어_ac Bold" pitchFamily="50" charset="-127"/>
              </a:endParaRPr>
            </a:p>
          </p:txBody>
        </p:sp>
      </p:grp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34" y="3759301"/>
            <a:ext cx="6390049" cy="278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723046" y="3699766"/>
            <a:ext cx="396044" cy="399476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_ac Bold" pitchFamily="50" charset="-127"/>
              <a:ea typeface="나눔스퀘어_ac Bold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943612" y="3371962"/>
            <a:ext cx="724731" cy="189316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_ac Bold" pitchFamily="50" charset="-127"/>
              <a:ea typeface="나눔스퀘어_ac Bold" pitchFamily="50" charset="-127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50" t="93979" r="504" b="1160"/>
          <a:stretch/>
        </p:blipFill>
        <p:spPr bwMode="auto">
          <a:xfrm>
            <a:off x="7812360" y="3794005"/>
            <a:ext cx="463147" cy="20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직사각형 22"/>
          <p:cNvSpPr/>
          <p:nvPr/>
        </p:nvSpPr>
        <p:spPr>
          <a:xfrm>
            <a:off x="4644008" y="3699766"/>
            <a:ext cx="487450" cy="399476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_ac Bold" pitchFamily="50" charset="-127"/>
              <a:ea typeface="나눔스퀘어_ac 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512" y="33950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스퀘어_ac ExtraBold" pitchFamily="50" charset="-127"/>
                <a:ea typeface="나눔스퀘어_ac ExtraBold" pitchFamily="50" charset="-127"/>
              </a:rPr>
              <a:t>CAM</a:t>
            </a:r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화면</a:t>
            </a:r>
            <a:endParaRPr lang="en-US" altLang="ko-KR" dirty="0">
              <a:latin typeface="나눔스퀘어_ac ExtraBold" pitchFamily="50" charset="-127"/>
              <a:ea typeface="나눔스퀘어_ac ExtraBold" pitchFamily="50" charset="-127"/>
            </a:endParaRPr>
          </a:p>
          <a:p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중계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107504" y="123478"/>
            <a:ext cx="1440160" cy="855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1835696" y="123478"/>
            <a:ext cx="7128792" cy="855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4619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685</Words>
  <Application>Microsoft Office PowerPoint</Application>
  <PresentationFormat>화면 슬라이드 쇼(16:9)</PresentationFormat>
  <Paragraphs>118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0" baseType="lpstr">
      <vt:lpstr>나눔스퀘어_ac Bold</vt:lpstr>
      <vt:lpstr>나눔스퀘어_ac ExtraBold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KMIS</dc:creator>
  <cp:lastModifiedBy>kmis 한국경영정보학회</cp:lastModifiedBy>
  <cp:revision>21</cp:revision>
  <dcterms:created xsi:type="dcterms:W3CDTF">2020-12-08T08:02:27Z</dcterms:created>
  <dcterms:modified xsi:type="dcterms:W3CDTF">2020-12-12T06:53:53Z</dcterms:modified>
</cp:coreProperties>
</file>