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3" r:id="rId9"/>
    <p:sldId id="268" r:id="rId10"/>
    <p:sldId id="273" r:id="rId11"/>
    <p:sldId id="264" r:id="rId12"/>
    <p:sldId id="267" r:id="rId13"/>
    <p:sldId id="269" r:id="rId14"/>
    <p:sldId id="270" r:id="rId15"/>
    <p:sldId id="27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00"/>
    <a:srgbClr val="FFFFFF"/>
    <a:srgbClr val="FF0000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78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82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68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01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0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99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7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2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5310-2B8F-4A15-8FEF-96B4893FE02F}" type="datetimeFigureOut">
              <a:rPr lang="ko-KR" altLang="en-US" smtClean="0"/>
              <a:t>2021-06-12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7A90-C4B8-460B-A34F-3111F2B2CA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5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771550"/>
            <a:ext cx="558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ZOOM </a:t>
            </a:r>
            <a:r>
              <a:rPr lang="ko-KR" altLang="en-US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활용</a:t>
            </a:r>
            <a:r>
              <a:rPr lang="en-US" altLang="ko-KR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온라인 학술대회 참여방법 </a:t>
            </a:r>
            <a:r>
              <a:rPr lang="en-US" altLang="ko-KR" sz="16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배포용</a:t>
            </a:r>
            <a:r>
              <a:rPr lang="en-US" altLang="ko-KR" sz="16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76" y="402218"/>
            <a:ext cx="42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  <a:latin typeface="나눔스퀘어_ac ExtraBold" pitchFamily="50" charset="-127"/>
                <a:ea typeface="나눔스퀘어_ac ExtraBold" pitchFamily="50" charset="-127"/>
              </a:rPr>
              <a:t>2021 </a:t>
            </a:r>
            <a:r>
              <a:rPr lang="ko-KR" altLang="en-US" dirty="0">
                <a:solidFill>
                  <a:srgbClr val="FFC000"/>
                </a:solidFill>
                <a:latin typeface="나눔스퀘어_ac ExtraBold" pitchFamily="50" charset="-127"/>
                <a:ea typeface="나눔스퀘어_ac ExtraBold" pitchFamily="50" charset="-127"/>
              </a:rPr>
              <a:t>경영정보관련 춘계통합학술대회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345528"/>
            <a:ext cx="732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한국경영정보학회 </a:t>
            </a:r>
            <a:r>
              <a:rPr lang="en-US" altLang="ko-KR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· </a:t>
            </a:r>
            <a:r>
              <a:rPr lang="ko-KR" altLang="en-US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한국산업정보학회 </a:t>
            </a:r>
            <a:r>
              <a:rPr lang="en-US" altLang="ko-KR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· </a:t>
            </a:r>
            <a:r>
              <a:rPr lang="ko-KR" altLang="en-US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한국인터넷전자상거래학회 </a:t>
            </a:r>
            <a:r>
              <a:rPr lang="en-US" altLang="ko-KR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· </a:t>
            </a:r>
            <a:r>
              <a:rPr lang="ko-KR" altLang="en-US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한국정보시스템학회</a:t>
            </a:r>
            <a:endParaRPr lang="en-US" altLang="ko-KR" sz="1400" dirty="0">
              <a:solidFill>
                <a:schemeClr val="bg1"/>
              </a:solidFill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나눔스퀘어_ac ExtraBold" pitchFamily="50" charset="-127"/>
                <a:ea typeface="나눔스퀘어_ac ExtraBold" pitchFamily="50" charset="-127"/>
              </a:rPr>
              <a:t>2021. 06. 17~19.</a:t>
            </a:r>
            <a:endParaRPr lang="ko-KR" altLang="en-US" sz="1400" dirty="0">
              <a:solidFill>
                <a:schemeClr val="bg1"/>
              </a:solidFill>
              <a:latin typeface="나눔스퀘어_ac ExtraBold" pitchFamily="50" charset="-127"/>
              <a:ea typeface="나눔스퀘어_ac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12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1366874"/>
            <a:ext cx="6390049" cy="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12360" y="1401578"/>
            <a:ext cx="463147" cy="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5" y="685756"/>
            <a:ext cx="1801240" cy="95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2376866" y="1165343"/>
            <a:ext cx="1187021" cy="54147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51920" y="915566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비디오 우측의 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^ </a:t>
            </a:r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화살표를 클릭하여 가상 배경 설정이 가능합니다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11268" name="Picture 4" descr="줌 zoom 화상회의 TIP 가상배경 설정 방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6" y="1779662"/>
            <a:ext cx="3820808" cy="31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317481" y="3455516"/>
            <a:ext cx="288031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1270" name="Picture 6" descr="Zoom Video Conferencing Plans &amp; Pricing | Zoom - Zo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50758" r="16490" b="18288"/>
          <a:stretch/>
        </p:blipFill>
        <p:spPr bwMode="auto">
          <a:xfrm>
            <a:off x="3177556" y="2082800"/>
            <a:ext cx="2330547" cy="13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5724128" y="340940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‘+’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클릭하여 가상 배경으로 설정할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이미지를 불러옵니다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2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공유하기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38746" y="3921318"/>
            <a:ext cx="715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화면 공유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컴퓨터의 모든 열린 창이 표시되며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그 중에 발표자료를 선택한 후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*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 창에서 선택하기 위해 </a:t>
            </a:r>
            <a:r>
              <a:rPr lang="ko-KR" altLang="en-US" sz="1400" dirty="0">
                <a:solidFill>
                  <a:srgbClr val="FF0000"/>
                </a:solidFill>
                <a:latin typeface="나눔스퀘어_ac Bold" pitchFamily="50" charset="-127"/>
                <a:ea typeface="나눔스퀘어_ac Bold" pitchFamily="50" charset="-127"/>
              </a:rPr>
              <a:t>공유할 자료를 사전에 열어 두어야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983391"/>
            <a:ext cx="4499992" cy="281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410496"/>
            <a:ext cx="6490628" cy="28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166493" y="299684"/>
            <a:ext cx="612068" cy="50405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86430" y="2067694"/>
            <a:ext cx="1105650" cy="79208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78561" y="3579862"/>
            <a:ext cx="737655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45015" y="431054"/>
            <a:ext cx="517935" cy="23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81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공유하기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35696" y="4281358"/>
            <a:ext cx="715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화면 공유 상태에서 상단으로 마우스를 이동하면 기능 아이콘이 표시됩니다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이를 활용하여 화면 공유 중에도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/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비디오 송출 관리를 할 수 있으며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참가자 목록 및 채팅 확인이 가능합니다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발표가 끝나면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 중지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를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34946" y="339502"/>
            <a:ext cx="6199052" cy="606807"/>
            <a:chOff x="1934946" y="1028839"/>
            <a:chExt cx="6199052" cy="60680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79"/>
            <a:stretch/>
          </p:blipFill>
          <p:spPr bwMode="auto">
            <a:xfrm>
              <a:off x="1934946" y="1028839"/>
              <a:ext cx="6199052" cy="6068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798505" y="1426543"/>
              <a:ext cx="408867" cy="90487"/>
            </a:xfrm>
            <a:prstGeom prst="rect">
              <a:avLst/>
            </a:prstGeom>
            <a:solidFill>
              <a:srgbClr val="4B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154770" y="1042517"/>
            <a:ext cx="5441566" cy="3113409"/>
            <a:chOff x="1938746" y="1787198"/>
            <a:chExt cx="5441566" cy="311340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46" y="1842209"/>
              <a:ext cx="5441566" cy="305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3203848" y="2211710"/>
              <a:ext cx="3888432" cy="216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i="1" dirty="0">
                  <a:solidFill>
                    <a:schemeClr val="tx1"/>
                  </a:solidFill>
                  <a:latin typeface="나눔스퀘어_ac Bold" pitchFamily="50" charset="-127"/>
                  <a:ea typeface="나눔스퀘어_ac Bold" pitchFamily="50" charset="-127"/>
                </a:rPr>
                <a:t>화면 공유 상태 예시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042194" y="2173287"/>
              <a:ext cx="711696" cy="2491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i="1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572000" y="2003045"/>
              <a:ext cx="213014" cy="45719"/>
            </a:xfrm>
            <a:prstGeom prst="rect">
              <a:avLst/>
            </a:prstGeom>
            <a:solidFill>
              <a:srgbClr val="4B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424120" y="1787198"/>
              <a:ext cx="2511839" cy="34798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77" t="12111" r="9650" b="52950"/>
            <a:stretch/>
          </p:blipFill>
          <p:spPr bwMode="auto">
            <a:xfrm>
              <a:off x="6348977" y="2073036"/>
              <a:ext cx="814718" cy="142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직사각형 35"/>
          <p:cNvSpPr/>
          <p:nvPr/>
        </p:nvSpPr>
        <p:spPr>
          <a:xfrm>
            <a:off x="5451554" y="630747"/>
            <a:ext cx="612068" cy="30340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71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공유된 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접속해주세요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세션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접속하기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199565" y="915566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기본적으로 컴퓨터 이름이 표시되는데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참여자 이름으로 변경 후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회의 참가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99565" y="3221315"/>
            <a:ext cx="3620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컴퓨터에 연결하고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‘컴퓨터 오디오로 참가’ 버튼을 클릭 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온라인 세션에 참여합니다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 연결 없이도 가능합니다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6" y="951868"/>
            <a:ext cx="204240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192338" y="1611845"/>
            <a:ext cx="504056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rPr>
              <a:t>홍길동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048322" y="1497007"/>
            <a:ext cx="864096" cy="35525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6" y="3221315"/>
            <a:ext cx="2969936" cy="16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840410" y="3872504"/>
            <a:ext cx="1224136" cy="35525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24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세션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참여하기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91874" y="3889657"/>
            <a:ext cx="715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본인의 마이크로 음성이 송출됩니다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Default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가 실행되어있으나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입장한 뒤 본인의 마이크가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되어있는지 확인해주시기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비디오 시작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컴퓨터에 연결된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켜지며 영상이 송출되기 시작합니다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99657" y="1424148"/>
            <a:ext cx="582749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77" y="378688"/>
            <a:ext cx="52038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907704" y="3550337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95601" y="1450365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07371" y="1602824"/>
            <a:ext cx="729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3849" y="40404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b="1160"/>
          <a:stretch/>
        </p:blipFill>
        <p:spPr bwMode="auto">
          <a:xfrm>
            <a:off x="6732240" y="3625521"/>
            <a:ext cx="431188" cy="1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35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세션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참여하기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91874" y="4011910"/>
            <a:ext cx="7152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참가자 관리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 탭에서 참가자 목록을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채팅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우측에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그룹 채팅을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CAM/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 비활성 참가자는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받는 사람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모두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되어있는지 확인 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발표자에게 채팅으로 질의할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36434" y="411511"/>
            <a:ext cx="6390049" cy="3222358"/>
            <a:chOff x="2123728" y="1353352"/>
            <a:chExt cx="6111505" cy="308189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8" t="7545" r="12610" b="8227"/>
            <a:stretch/>
          </p:blipFill>
          <p:spPr bwMode="auto">
            <a:xfrm>
              <a:off x="2123728" y="1353352"/>
              <a:ext cx="6111505" cy="308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2555776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홍길동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139952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김경영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728017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박정보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139952" y="3619906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err="1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이학회</a:t>
              </a:r>
              <a:endParaRPr lang="ko-KR" altLang="en-US" sz="1100" b="1" dirty="0">
                <a:solidFill>
                  <a:schemeClr val="bg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786586" y="3973271"/>
              <a:ext cx="1152128" cy="225863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b="1" dirty="0">
                <a:solidFill>
                  <a:schemeClr val="bg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404800" y="1575949"/>
              <a:ext cx="1419037" cy="864899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나눔스퀘어_ac Bold" pitchFamily="50" charset="-127"/>
                  <a:ea typeface="나눔스퀘어_ac Bold" pitchFamily="50" charset="-127"/>
                </a:rPr>
                <a:t>정연구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63270" y="1711449"/>
              <a:ext cx="635425" cy="98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700" b="1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endParaRPr>
            </a:p>
          </p:txBody>
        </p:sp>
      </p:grp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3633869"/>
            <a:ext cx="6390049" cy="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5723046" y="3574334"/>
            <a:ext cx="396044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43612" y="3246530"/>
            <a:ext cx="724731" cy="18931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12360" y="3668573"/>
            <a:ext cx="463147" cy="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4644008" y="3574334"/>
            <a:ext cx="487450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33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39502"/>
            <a:ext cx="3672408" cy="372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환경 준비하기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>
                <a:latin typeface="나눔스퀘어_ac Bold" pitchFamily="50" charset="-127"/>
                <a:ea typeface="나눔스퀘어_ac Bold" pitchFamily="50" charset="-127"/>
              </a:rPr>
              <a:t>Zoom </a:t>
            </a: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이용 참고사항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>
                <a:latin typeface="나눔스퀘어_ac Bold" pitchFamily="50" charset="-127"/>
                <a:ea typeface="나눔스퀘어_ac Bold" pitchFamily="50" charset="-127"/>
              </a:rPr>
              <a:t>Zoom </a:t>
            </a: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프로그램 설치 및 실행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 준비하기 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(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발표자 매뉴얼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dirty="0">
                <a:latin typeface="나눔스퀘어_ac Bold" pitchFamily="50" charset="-127"/>
                <a:ea typeface="나눔스퀘어_ac Bold" pitchFamily="50" charset="-127"/>
              </a:rPr>
              <a:t>CAM </a:t>
            </a: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화면 중계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화면공유하기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 시청하기 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(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참가자 매뉴얼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세션 접속하기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dirty="0">
                <a:latin typeface="나눔스퀘어_ac Bold" pitchFamily="50" charset="-127"/>
                <a:ea typeface="나눔스퀘어_ac Bold" pitchFamily="50" charset="-127"/>
              </a:rPr>
              <a:t>세션 참여하기</a:t>
            </a:r>
            <a:endParaRPr lang="en-US" altLang="ko-KR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목차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9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 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회원가입은 필수가 아닙니다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공지된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세션장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Zoom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프로그램을 설치함으로써 준비를 완료할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은 학회 홈페이지 또는 메일을 통해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참여자분들께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사전에 공유됩니다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화상채팅 그리고 문자채팅 가능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이나 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없더라도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발표자와 문자로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채팅하면서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소통할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발표자분들께서는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채팅창을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함께 확인해주시기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발표자는 </a:t>
            </a:r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CAM/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마이크 준비해 주세요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원활한 온라인 수업을 위해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과 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를 준비해 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발표 전 사용법을 숙지하고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충분히 테스트한 뒤 진행해주시기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 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이용 참고사항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05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586" y="339502"/>
            <a:ext cx="655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공유된 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접속해주세요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설치 안된 컴퓨터는 자동으로 설치 프로그램 다운로드가 진행됩니다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* 프로그램 설치 파일 다운로드가 원활하지 않을 경우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통해 진행하시기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 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  <a:hlinkClick r:id="rId2"/>
              </a:rPr>
              <a:t>https://zoom.us/download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</a:t>
            </a: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프로그램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설치 및 실행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62" y="1642678"/>
            <a:ext cx="2880320" cy="124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184068" y="1860389"/>
            <a:ext cx="37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Zoom…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으로 시작되는 설치 파일이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다운로드 완료되면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클릭해서 실행해 주세요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13586" y="2506773"/>
            <a:ext cx="1650302" cy="43204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ExtraBold" pitchFamily="50" charset="-127"/>
              <a:ea typeface="나눔스퀘어_ac ExtraBold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26854"/>
            <a:ext cx="2853870" cy="150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99565" y="3228347"/>
            <a:ext cx="3620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실행과 동시에 자동으로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설치되며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설치가 완료되면 프로그램이 실행됩니다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6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종료한 이후에 다시 실행하고자 하실 때에는 시작 메뉴에서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“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Start Zoom”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찾아 클릭하면 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(Windows OS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기준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Zoom</a:t>
            </a: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프로그램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설치 및 실행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979712" y="987574"/>
            <a:ext cx="2591844" cy="3888432"/>
            <a:chOff x="1979712" y="987574"/>
            <a:chExt cx="3048000" cy="45727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987574"/>
              <a:ext cx="3048000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464858"/>
              <a:ext cx="30480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직사각형 12"/>
          <p:cNvSpPr/>
          <p:nvPr/>
        </p:nvSpPr>
        <p:spPr>
          <a:xfrm>
            <a:off x="2346960" y="1196340"/>
            <a:ext cx="2297048" cy="58332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1" name="Picture 5" descr="요즘 핫한 원격 화상강의 툴 &quot;Zoom&quot; 사용법 3분만에 살펴보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94425"/>
            <a:ext cx="3888432" cy="26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972974" y="1917202"/>
            <a:ext cx="1368152" cy="29166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4606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공유된 초대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URL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접속하면 자동으로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Zoom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실행됩니다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3950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발표자용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907704" y="600256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회의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ID/PW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입력 후 참가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06" y="951868"/>
            <a:ext cx="204240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192338" y="1611845"/>
            <a:ext cx="504056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  <a:latin typeface="나눔스퀘어_ac Bold" pitchFamily="50" charset="-127"/>
                <a:ea typeface="나눔스퀘어_ac Bold" pitchFamily="50" charset="-127"/>
              </a:rPr>
              <a:t>홍길동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048322" y="1497007"/>
            <a:ext cx="864096" cy="35525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AFECD4A-2A81-4437-A823-D7145DCD1FB6}"/>
              </a:ext>
            </a:extLst>
          </p:cNvPr>
          <p:cNvSpPr/>
          <p:nvPr/>
        </p:nvSpPr>
        <p:spPr>
          <a:xfrm>
            <a:off x="4090731" y="1162226"/>
            <a:ext cx="4873757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500" b="0" i="0" u="sng" strike="noStrike" baseline="0" dirty="0">
                <a:latin typeface="+mn-ea"/>
              </a:rPr>
              <a:t>세션 참가</a:t>
            </a:r>
            <a:r>
              <a:rPr lang="en-US" altLang="ko-KR" sz="1500" b="0" i="0" u="none" strike="noStrike" baseline="0" dirty="0">
                <a:latin typeface="+mn-ea"/>
              </a:rPr>
              <a:t>: </a:t>
            </a:r>
            <a:r>
              <a:rPr lang="en-US" altLang="ko-KR" sz="1500" b="1" i="0" u="none" strike="noStrike" baseline="0" dirty="0">
                <a:solidFill>
                  <a:srgbClr val="002060"/>
                </a:solidFill>
                <a:latin typeface="+mn-ea"/>
              </a:rPr>
              <a:t>‘</a:t>
            </a:r>
            <a:r>
              <a:rPr lang="ko-KR" altLang="en-US" sz="1500" b="1" i="0" u="none" strike="noStrike" baseline="0" dirty="0">
                <a:solidFill>
                  <a:srgbClr val="002060"/>
                </a:solidFill>
                <a:latin typeface="+mn-ea"/>
              </a:rPr>
              <a:t>발표</a:t>
            </a:r>
            <a:r>
              <a:rPr lang="en-US" altLang="ko-KR" sz="1500" b="1" i="0" u="none" strike="noStrike" baseline="0" dirty="0">
                <a:solidFill>
                  <a:srgbClr val="002060"/>
                </a:solidFill>
                <a:latin typeface="+mn-ea"/>
              </a:rPr>
              <a:t>-</a:t>
            </a:r>
            <a:r>
              <a:rPr lang="ko-KR" altLang="en-US" sz="1500" b="1" i="0" u="none" strike="noStrike" baseline="0" dirty="0">
                <a:solidFill>
                  <a:srgbClr val="002060"/>
                </a:solidFill>
                <a:latin typeface="+mn-ea"/>
              </a:rPr>
              <a:t>실명’ </a:t>
            </a:r>
            <a:r>
              <a:rPr lang="ko-KR" altLang="en-US" sz="1500" b="0" i="0" u="none" strike="noStrike" baseline="0" dirty="0">
                <a:latin typeface="+mn-ea"/>
              </a:rPr>
              <a:t>형식의 이름으로 입장합니다</a:t>
            </a:r>
            <a:r>
              <a:rPr lang="en-US" altLang="ko-KR" sz="1500" b="0" i="0" u="none" strike="noStrike" baseline="0" dirty="0"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500" b="0" i="0" u="none" strike="noStrike" baseline="0" dirty="0">
                <a:latin typeface="+mn-ea"/>
              </a:rPr>
              <a:t>• </a:t>
            </a:r>
            <a:r>
              <a:rPr lang="ko-KR" altLang="en-US" sz="1500" b="0" i="0" u="none" strike="noStrike" baseline="0" dirty="0">
                <a:latin typeface="+mn-ea"/>
              </a:rPr>
              <a:t>예를 들어</a:t>
            </a:r>
            <a:r>
              <a:rPr lang="en-US" altLang="ko-KR" sz="1500" b="0" i="0" u="none" strike="noStrike" baseline="0" dirty="0">
                <a:latin typeface="+mn-ea"/>
              </a:rPr>
              <a:t>, </a:t>
            </a:r>
            <a:r>
              <a:rPr lang="ko-KR" altLang="en-US" sz="1500" b="0" i="0" u="none" strike="noStrike" baseline="0" dirty="0">
                <a:latin typeface="+mn-ea"/>
              </a:rPr>
              <a:t>실명이 ‘</a:t>
            </a:r>
            <a:r>
              <a:rPr lang="ko-KR" altLang="en-US" sz="1500" b="0" i="0" u="none" strike="noStrike" baseline="0" dirty="0" err="1">
                <a:latin typeface="+mn-ea"/>
              </a:rPr>
              <a:t>홍길동’일</a:t>
            </a:r>
            <a:r>
              <a:rPr lang="ko-KR" altLang="en-US" sz="1500" b="0" i="0" u="none" strike="noStrike" baseline="0" dirty="0">
                <a:latin typeface="+mn-ea"/>
              </a:rPr>
              <a:t> 경우 ‘발표</a:t>
            </a:r>
            <a:r>
              <a:rPr lang="en-US" altLang="ko-KR" sz="1500" b="0" i="0" u="none" strike="noStrike" baseline="0" dirty="0">
                <a:latin typeface="+mn-ea"/>
              </a:rPr>
              <a:t>-</a:t>
            </a:r>
            <a:r>
              <a:rPr lang="ko-KR" altLang="en-US" sz="1500" b="0" i="0" u="none" strike="noStrike" baseline="0" dirty="0" err="1">
                <a:latin typeface="+mn-ea"/>
              </a:rPr>
              <a:t>홍길동’으로</a:t>
            </a:r>
            <a:r>
              <a:rPr lang="ko-KR" altLang="en-US" sz="1500" b="0" i="0" u="none" strike="noStrike" baseline="0" dirty="0">
                <a:latin typeface="+mn-ea"/>
              </a:rPr>
              <a:t> 이름을 입력합니다</a:t>
            </a:r>
            <a:r>
              <a:rPr lang="en-US" altLang="ko-KR" sz="1500" b="0" i="0" u="none" strike="noStrike" baseline="0" dirty="0"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500" b="0" i="0" u="none" strike="noStrike" baseline="0" dirty="0">
                <a:latin typeface="+mn-ea"/>
              </a:rPr>
              <a:t>• </a:t>
            </a:r>
            <a:r>
              <a:rPr lang="ko-KR" altLang="en-US" sz="1500" b="0" i="0" u="sng" strike="noStrike" baseline="0" dirty="0">
                <a:latin typeface="+mn-ea"/>
              </a:rPr>
              <a:t>마이크와 카메라</a:t>
            </a:r>
            <a:r>
              <a:rPr lang="en-US" altLang="ko-KR" sz="1500" b="0" i="0" u="none" strike="noStrike" baseline="0" dirty="0">
                <a:latin typeface="+mn-ea"/>
              </a:rPr>
              <a:t>: </a:t>
            </a:r>
            <a:r>
              <a:rPr lang="ko-KR" altLang="en-US" sz="1500" b="0" i="0" u="none" strike="noStrike" baseline="0" dirty="0">
                <a:latin typeface="+mn-ea"/>
              </a:rPr>
              <a:t>기본적으로 꺼진 상태로 회의에 참가가 됩니다</a:t>
            </a:r>
            <a:r>
              <a:rPr lang="en-US" altLang="ko-KR" sz="1500" b="0" i="0" u="none" strike="noStrike" baseline="0" dirty="0"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500" b="0" i="0" u="none" strike="noStrike" baseline="0" dirty="0">
                <a:latin typeface="+mn-ea"/>
              </a:rPr>
              <a:t>• </a:t>
            </a:r>
            <a:r>
              <a:rPr lang="ko-KR" altLang="en-US" sz="1500" b="0" i="0" u="none" strike="noStrike" baseline="0" dirty="0">
                <a:latin typeface="+mn-ea"/>
              </a:rPr>
              <a:t>혹시 마이크나 카메라가 켜진 경우</a:t>
            </a:r>
            <a:r>
              <a:rPr lang="en-US" altLang="ko-KR" sz="1500" b="0" i="0" u="none" strike="noStrike" baseline="0" dirty="0">
                <a:latin typeface="+mn-ea"/>
              </a:rPr>
              <a:t>, </a:t>
            </a:r>
            <a:r>
              <a:rPr lang="ko-KR" altLang="en-US" sz="1500" b="0" i="0" u="none" strike="noStrike" baseline="0" dirty="0">
                <a:latin typeface="+mn-ea"/>
              </a:rPr>
              <a:t>끄시기 바랍니다</a:t>
            </a:r>
            <a:r>
              <a:rPr lang="en-US" altLang="ko-KR" sz="1500" b="0" i="0" u="none" strike="noStrike" baseline="0" dirty="0"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sz="1500" b="0" i="0" u="none" strike="noStrike" baseline="0" dirty="0">
                <a:latin typeface="+mn-ea"/>
              </a:rPr>
              <a:t>• </a:t>
            </a:r>
            <a:r>
              <a:rPr lang="ko-KR" altLang="en-US" sz="1500" b="0" i="0" u="none" strike="noStrike" baseline="0" dirty="0">
                <a:latin typeface="+mn-ea"/>
              </a:rPr>
              <a:t>먼저 좌장의 발표 요청에 따라 마이크와 카메라를 켭니다</a:t>
            </a:r>
            <a:r>
              <a:rPr lang="en-US" altLang="ko-KR" sz="1500" dirty="0">
                <a:latin typeface="+mn-ea"/>
              </a:rPr>
              <a:t>. </a:t>
            </a:r>
            <a:endParaRPr lang="ko-KR" altLang="en-US" sz="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672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76056" y="699542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처음에 ‘오디오 회의 옵션 중 하나 선택’ 창이 뜨고 ‘컴퓨터 오디오’가 있는지 체크하게 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(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또는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헤드셋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)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컴퓨터에 연결하고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‘컴퓨터 오디오로 참가’ 버튼을 클릭 후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</a:t>
            </a: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시작할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24" y="699542"/>
            <a:ext cx="2889498" cy="161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846290" y="1358052"/>
            <a:ext cx="1149646" cy="258001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87824" y="1616053"/>
            <a:ext cx="864096" cy="16360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24" y="2499741"/>
            <a:ext cx="2390552" cy="1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9741"/>
            <a:ext cx="2390552" cy="1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>
            <a:stCxn id="8" idx="2"/>
          </p:cNvCxnSpPr>
          <p:nvPr/>
        </p:nvCxnSpPr>
        <p:spPr>
          <a:xfrm>
            <a:off x="3419872" y="1779662"/>
            <a:ext cx="1241" cy="864096"/>
          </a:xfrm>
          <a:prstGeom prst="straightConnector1">
            <a:avLst/>
          </a:prstGeom>
          <a:noFill/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직사각형 9"/>
          <p:cNvSpPr/>
          <p:nvPr/>
        </p:nvSpPr>
        <p:spPr>
          <a:xfrm>
            <a:off x="1965424" y="4227934"/>
            <a:ext cx="663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스피커 및 마이크 테스트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를 통해 연결된 스피커 및 마이크가 잘 작동되는지 테스트 합니다</a:t>
            </a:r>
            <a:r>
              <a:rPr lang="en-US" altLang="ko-KR" sz="1400" dirty="0">
                <a:solidFill>
                  <a:prstClr val="black"/>
                </a:solidFill>
                <a:latin typeface="나눔스퀘어_ac Bold" pitchFamily="50" charset="-127"/>
                <a:ea typeface="나눔스퀘어_ac Bold" pitchFamily="50" charset="-127"/>
              </a:rPr>
              <a:t>.</a:t>
            </a:r>
            <a:endParaRPr lang="ko-KR" altLang="en-US" sz="1400" dirty="0">
              <a:solidFill>
                <a:prstClr val="black"/>
              </a:solidFill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92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7704" y="3993907"/>
            <a:ext cx="715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본인의 마이크로 음성이 송출됩니다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Default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가 실행되어있으나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입장한 뒤 본인의 마이크가 </a:t>
            </a:r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음소거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되어있는지</a:t>
            </a:r>
            <a:endParaRPr lang="en-US" altLang="ko-KR" sz="1400" dirty="0">
              <a:latin typeface="나눔스퀘어_ac Bold" pitchFamily="50" charset="-127"/>
              <a:ea typeface="나눔스퀘어_ac Bold" pitchFamily="50" charset="-127"/>
            </a:endParaRPr>
          </a:p>
          <a:p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확인해주시기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비디오 시작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,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컴퓨터에 연결된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이 켜지며 영상이 송출되기 시작합니다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 </a:t>
            </a:r>
            <a:endParaRPr lang="ko-KR" altLang="en-US" sz="1400" dirty="0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99657" y="1456390"/>
            <a:ext cx="582749" cy="17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77" y="410930"/>
            <a:ext cx="52038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907704" y="3582579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95601" y="1482607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07371" y="1635066"/>
            <a:ext cx="72960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43849" y="436288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6696052" y="3646794"/>
            <a:ext cx="430140" cy="1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84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07704" y="4137342"/>
            <a:ext cx="715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참가자 관리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 탭에서 참가자 목록을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채팅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버튼을 클릭하면 우측에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‘Zoom 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그룹 채팅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’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을 확인할 수 있습니다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  <a:p>
            <a:r>
              <a:rPr lang="ko-KR" altLang="en-US" sz="1400" dirty="0" err="1">
                <a:latin typeface="나눔스퀘어_ac Bold" pitchFamily="50" charset="-127"/>
                <a:ea typeface="나눔스퀘어_ac Bold" pitchFamily="50" charset="-127"/>
              </a:rPr>
              <a:t>채팅방을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 활용하여 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CAM/</a:t>
            </a:r>
            <a:r>
              <a:rPr lang="ko-KR" altLang="en-US" sz="1400" dirty="0">
                <a:latin typeface="나눔스퀘어_ac Bold" pitchFamily="50" charset="-127"/>
                <a:ea typeface="나눔스퀘어_ac Bold" pitchFamily="50" charset="-127"/>
              </a:rPr>
              <a:t>마이크 비활성 참가자들과 소통하시기 바랍니다</a:t>
            </a:r>
            <a:r>
              <a:rPr lang="en-US" altLang="ko-KR" sz="1400" dirty="0">
                <a:latin typeface="나눔스퀘어_ac Bold" pitchFamily="50" charset="-127"/>
                <a:ea typeface="나눔스퀘어_ac Bold" pitchFamily="50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936434" y="536943"/>
            <a:ext cx="6390049" cy="3222358"/>
            <a:chOff x="2123728" y="1353352"/>
            <a:chExt cx="6111505" cy="308189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8" t="7545" r="12610" b="8227"/>
            <a:stretch/>
          </p:blipFill>
          <p:spPr bwMode="auto">
            <a:xfrm>
              <a:off x="2123728" y="1353352"/>
              <a:ext cx="6111505" cy="3081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2555776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홍길동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139952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김경영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728017" y="2714279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박정보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39952" y="3619906"/>
              <a:ext cx="792088" cy="360040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이학회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6586" y="3973271"/>
              <a:ext cx="1152128" cy="225863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b="1" dirty="0">
                <a:solidFill>
                  <a:schemeClr val="bg1"/>
                </a:solidFill>
                <a:ea typeface="나눔스퀘어_ac Bold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404800" y="1575949"/>
              <a:ext cx="1419037" cy="864899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정연구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163270" y="1711449"/>
              <a:ext cx="635425" cy="98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ko-KR" altLang="en-US" sz="700" b="1" dirty="0">
                <a:solidFill>
                  <a:schemeClr val="tx1"/>
                </a:solidFill>
                <a:ea typeface="나눔스퀘어_ac Bold" pitchFamily="50" charset="-127"/>
              </a:endParaRP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4" y="3759301"/>
            <a:ext cx="6390049" cy="27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723046" y="3699766"/>
            <a:ext cx="396044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943612" y="3371962"/>
            <a:ext cx="724731" cy="18931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0" t="93979" r="504" b="1160"/>
          <a:stretch/>
        </p:blipFill>
        <p:spPr bwMode="auto">
          <a:xfrm>
            <a:off x="7812360" y="3794005"/>
            <a:ext cx="463147" cy="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644008" y="3699766"/>
            <a:ext cx="487450" cy="39947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_ac Bold" pitchFamily="50" charset="-127"/>
              <a:ea typeface="나눔스퀘어_ac 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33950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_ac ExtraBold" pitchFamily="50" charset="-127"/>
                <a:ea typeface="나눔스퀘어_ac ExtraBold" pitchFamily="50" charset="-127"/>
              </a:rPr>
              <a:t>CAM</a:t>
            </a:r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화면</a:t>
            </a:r>
            <a:endParaRPr lang="en-US" altLang="ko-KR" dirty="0">
              <a:latin typeface="나눔스퀘어_ac ExtraBold" pitchFamily="50" charset="-127"/>
              <a:ea typeface="나눔스퀘어_ac ExtraBold" pitchFamily="50" charset="-127"/>
            </a:endParaRPr>
          </a:p>
          <a:p>
            <a:r>
              <a:rPr lang="ko-KR" altLang="en-US" dirty="0">
                <a:latin typeface="나눔스퀘어_ac ExtraBold" pitchFamily="50" charset="-127"/>
                <a:ea typeface="나눔스퀘어_ac ExtraBold" pitchFamily="50" charset="-127"/>
              </a:rPr>
              <a:t>중계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07504" y="123478"/>
            <a:ext cx="1440160" cy="855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835696" y="123478"/>
            <a:ext cx="7128792" cy="85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61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746</Words>
  <Application>Microsoft Office PowerPoint</Application>
  <PresentationFormat>화면 슬라이드 쇼(16:9)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나눔스퀘어_ac Bold</vt:lpstr>
      <vt:lpstr>나눔스퀘어_ac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KMIS</dc:creator>
  <cp:lastModifiedBy>kmis 한국경영정보학회</cp:lastModifiedBy>
  <cp:revision>25</cp:revision>
  <dcterms:created xsi:type="dcterms:W3CDTF">2020-12-08T08:02:27Z</dcterms:created>
  <dcterms:modified xsi:type="dcterms:W3CDTF">2021-06-12T11:06:32Z</dcterms:modified>
</cp:coreProperties>
</file>