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12192000" cy="1625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4" autoAdjust="0"/>
    <p:restoredTop sz="94660"/>
  </p:normalViewPr>
  <p:slideViewPr>
    <p:cSldViewPr snapToGrid="0" showGuides="1">
      <p:cViewPr varScale="1">
        <p:scale>
          <a:sx n="31" d="100"/>
          <a:sy n="31" d="100"/>
        </p:scale>
        <p:origin x="1637" y="259"/>
      </p:cViewPr>
      <p:guideLst>
        <p:guide orient="horz" pos="51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60416"/>
            <a:ext cx="10363200" cy="565949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2807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54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986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9681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7708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7475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5288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3018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456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9961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472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EAEF5D-894E-4624-A151-A2096F1D1CE8}" type="datetimeFigureOut">
              <a:rPr lang="ko-KR" altLang="en-US" smtClean="0"/>
              <a:t>2025-04-18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52F07A-A837-4216-B3C2-66146350B1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180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1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053F3A9-285C-D110-901F-D7AFAF09F1D3}"/>
              </a:ext>
            </a:extLst>
          </p:cNvPr>
          <p:cNvSpPr>
            <a:spLocks noChangeAspect="1"/>
          </p:cNvSpPr>
          <p:nvPr/>
        </p:nvSpPr>
        <p:spPr>
          <a:xfrm>
            <a:off x="509544" y="3065748"/>
            <a:ext cx="11172911" cy="12592231"/>
          </a:xfrm>
          <a:prstGeom prst="roundRect">
            <a:avLst>
              <a:gd name="adj" fmla="val 2378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F53AE256-7C9F-64BE-4DAB-0A494378490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63124903"/>
              </p:ext>
            </p:extLst>
          </p:nvPr>
        </p:nvGraphicFramePr>
        <p:xfrm>
          <a:off x="808299" y="3896766"/>
          <a:ext cx="10689950" cy="11425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0698">
                  <a:extLst>
                    <a:ext uri="{9D8B030D-6E8A-4147-A177-3AD203B41FA5}">
                      <a16:colId xmlns:a16="http://schemas.microsoft.com/office/drawing/2014/main" val="364307316"/>
                    </a:ext>
                  </a:extLst>
                </a:gridCol>
                <a:gridCol w="9029252">
                  <a:extLst>
                    <a:ext uri="{9D8B030D-6E8A-4147-A177-3AD203B41FA5}">
                      <a16:colId xmlns:a16="http://schemas.microsoft.com/office/drawing/2014/main" val="306106593"/>
                    </a:ext>
                  </a:extLst>
                </a:gridCol>
              </a:tblGrid>
              <a:tr h="496795"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13:30~14:00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36000" marR="36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Welcome &amp; Networking</a:t>
                      </a:r>
                      <a:endParaRPr lang="ko-KR" sz="2000" b="1" kern="100" spc="-7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921734"/>
                  </a:ext>
                </a:extLst>
              </a:tr>
              <a:tr h="8763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접수 및 이름표 수령</a:t>
                      </a: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Meet &amp; 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G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reet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32614"/>
                  </a:ext>
                </a:extLst>
              </a:tr>
              <a:tr h="496795"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14:00~14:10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36000" marR="36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Opening Session</a:t>
                      </a:r>
                      <a:endParaRPr lang="ko-KR" sz="2000" b="1" kern="100" spc="-7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675382"/>
                  </a:ext>
                </a:extLst>
              </a:tr>
              <a:tr h="8763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사회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김상수 교수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용인대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학술부회장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환영사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이동원 교수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고려대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한국경영정보학회장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215518"/>
                  </a:ext>
                </a:extLst>
              </a:tr>
              <a:tr h="496795"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14:10~15:10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36000" marR="36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[1</a:t>
                      </a:r>
                      <a:r>
                        <a:rPr lang="ko-KR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</a:t>
                      </a: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] Publishing in MIS: Trends &amp; Targeting</a:t>
                      </a:r>
                      <a:endParaRPr lang="ko-KR" sz="2000" b="1" kern="100" spc="-7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795341"/>
                  </a:ext>
                </a:extLst>
              </a:tr>
              <a:tr h="16355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국내외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MIS 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연구동향 및 주요 저널 소개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(APJIS,MISQ) – 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김승현 교수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연세대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alt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경영정보학연구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(ISR) </a:t>
                      </a:r>
                      <a:r>
                        <a:rPr lang="ko-KR" alt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소개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특장점 및 투고 팁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– 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고준 교수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전남대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10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저널 별 주요 공략법 및 연구 노하우 공유 </a:t>
                      </a:r>
                      <a:r>
                        <a:rPr lang="en-US" sz="2000" b="0" kern="100" spc="-10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(ITP,IR,IMDS) – </a:t>
                      </a:r>
                      <a:r>
                        <a:rPr lang="ko-KR" altLang="ko-KR" sz="2000" b="0" kern="100" spc="-10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장영훈 교수</a:t>
                      </a:r>
                      <a:r>
                        <a:rPr lang="en-US" altLang="ko-KR" sz="2000" b="0" kern="100" spc="-10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2000" b="0" kern="100" spc="-10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노팅엄대</a:t>
                      </a:r>
                      <a:r>
                        <a:rPr lang="en-US" altLang="ko-KR" sz="2000" b="0" kern="100" spc="-10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2000" b="0" kern="100" spc="-10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닝보</a:t>
                      </a:r>
                      <a:r>
                        <a:rPr lang="en-US" altLang="ko-KR" sz="2000" b="0" kern="100" spc="-10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10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저널 별 주요 공략법 및 연구 노하우 공유 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(DSS,ISR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,I&amp;M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– 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이진무 교수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(UBC)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484924"/>
                  </a:ext>
                </a:extLst>
              </a:tr>
              <a:tr h="496795"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15:10~15:30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36000" marR="36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Coffee Break / N</a:t>
                      </a:r>
                      <a:r>
                        <a:rPr lang="en-GB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etworking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302944"/>
                  </a:ext>
                </a:extLst>
              </a:tr>
              <a:tr h="496795"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15:30~16:45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36000" marR="36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[2</a:t>
                      </a:r>
                      <a:r>
                        <a:rPr lang="ko-KR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</a:t>
                      </a: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] Academic Career Panel Session</a:t>
                      </a:r>
                      <a:endParaRPr lang="ko-KR" sz="2000" b="1" kern="100" spc="-7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020909"/>
                  </a:ext>
                </a:extLst>
              </a:tr>
              <a:tr h="26898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Maximizing Research Impact: Publishing and Collaborating for Success </a:t>
                      </a:r>
                      <a:b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</a:b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이동원 교수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홍콩과기대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인공지능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&amp; 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산학협력 공동연구 사례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– 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이규한 교수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고려대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Crafting Your Academic Future: Preparing for the Professorship Journey </a:t>
                      </a:r>
                      <a:b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</a:b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이소현 교수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경기대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국내 대학 임용 전략과 교수에게 요구되는 역량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– 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유상석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교수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성균관대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Coding Your Career: Women Thriving in IT – 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오혜림 교수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서강대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450831"/>
                  </a:ext>
                </a:extLst>
              </a:tr>
              <a:tr h="496795"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16:45~17:00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36000" marR="36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Coffee Break / N</a:t>
                      </a:r>
                      <a:r>
                        <a:rPr lang="en-GB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etworking</a:t>
                      </a:r>
                      <a:endParaRPr lang="ko-KR" alt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083723"/>
                  </a:ext>
                </a:extLst>
              </a:tr>
              <a:tr h="496795"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17:00~17:45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36000" marR="36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[3</a:t>
                      </a:r>
                      <a:r>
                        <a:rPr lang="ko-KR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</a:t>
                      </a: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] Open Discussion Session: "Ask Anything"</a:t>
                      </a:r>
                      <a:endParaRPr lang="ko-KR" sz="2000" b="1" kern="100" spc="-7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83230"/>
                  </a:ext>
                </a:extLst>
              </a:tr>
              <a:tr h="8763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진행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김상수</a:t>
                      </a:r>
                      <a:r>
                        <a:rPr lang="en-US" alt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교수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용인대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학술부회장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사전질의에 대한 답변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멘토들과 방청객 간 자유로운 질의응답 및 토론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308332"/>
                  </a:ext>
                </a:extLst>
              </a:tr>
              <a:tr h="496795"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18:00~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36000" marR="36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300"/>
                        </a:spcAft>
                      </a:pP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[4</a:t>
                      </a:r>
                      <a:r>
                        <a:rPr lang="ko-KR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</a:t>
                      </a:r>
                      <a:r>
                        <a:rPr lang="en-US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] </a:t>
                      </a:r>
                      <a:r>
                        <a:rPr lang="en-US" altLang="ko-KR" sz="2000" b="1" kern="100" spc="-7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Networking</a:t>
                      </a:r>
                      <a:endParaRPr lang="ko-KR" sz="2000" b="1" kern="100" spc="-7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387845"/>
                  </a:ext>
                </a:extLst>
              </a:tr>
              <a:tr h="4967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lvl="0" indent="-182563" latinLnBrk="0">
                        <a:spcAft>
                          <a:spcPts val="3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ko-KR" alt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만찬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거구장 한식당</a:t>
                      </a:r>
                      <a:r>
                        <a:rPr lang="en-US" sz="2000" b="0" kern="100" spc="-70" baseline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sz="2000" b="0" kern="100" spc="-70" baseline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77181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87DF16B-E0EA-F5B8-CF42-B54B91892772}"/>
              </a:ext>
            </a:extLst>
          </p:cNvPr>
          <p:cNvSpPr txBox="1">
            <a:spLocks noChangeAspect="1"/>
          </p:cNvSpPr>
          <p:nvPr/>
        </p:nvSpPr>
        <p:spPr>
          <a:xfrm>
            <a:off x="1272075" y="3287181"/>
            <a:ext cx="2628319" cy="44940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r>
              <a:rPr kumimoji="0" lang="ko-KR" altLang="en-US" sz="2000" b="1" i="0" u="none" strike="noStrike" kern="1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프로그램 </a:t>
            </a:r>
            <a:r>
              <a:rPr lang="ko-KR" altLang="en-US" sz="2000" b="1" kern="100" dirty="0">
                <a:solidFill>
                  <a:schemeClr val="tx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순서</a:t>
            </a:r>
            <a:endParaRPr lang="ko-KR" altLang="en-US" sz="4400" b="1" dirty="0">
              <a:solidFill>
                <a:schemeClr val="tx2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859F16-84E1-DE35-0C58-B2D089966D54}"/>
              </a:ext>
            </a:extLst>
          </p:cNvPr>
          <p:cNvSpPr txBox="1"/>
          <p:nvPr/>
        </p:nvSpPr>
        <p:spPr>
          <a:xfrm>
            <a:off x="714286" y="396428"/>
            <a:ext cx="8602708" cy="1738793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algn="just"/>
            <a:r>
              <a:rPr kumimoji="0" lang="ko-KR" altLang="en-US" sz="3600" b="1" i="0" u="none" strike="noStrike" kern="1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한국경영정보학회 </a:t>
            </a:r>
            <a:r>
              <a:rPr kumimoji="0" lang="en-US" altLang="ko-KR" sz="3600" b="1" i="0" u="none" strike="noStrike" kern="1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2025 </a:t>
            </a:r>
            <a:r>
              <a:rPr kumimoji="0" lang="ko-KR" altLang="en-US" sz="3600" b="1" i="0" u="none" strike="noStrike" kern="1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상반기</a:t>
            </a:r>
            <a:endParaRPr kumimoji="0" lang="en-US" altLang="ko-KR" sz="3600" b="1" i="0" u="none" strike="noStrike" kern="1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just"/>
            <a:r>
              <a:rPr kumimoji="0" lang="en-GB" altLang="ko-KR" sz="54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Junior Scholar Consortium</a:t>
            </a:r>
            <a:endParaRPr lang="ko-KR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4" name="Picture 4" descr="22,244 Calendar Pin Icon Royalty-Free Photos and Stock Images | Shutterstock">
            <a:extLst>
              <a:ext uri="{FF2B5EF4-FFF2-40B4-BE49-F238E27FC236}">
                <a16:creationId xmlns:a16="http://schemas.microsoft.com/office/drawing/2014/main" id="{48A12983-1879-2001-F87A-4231814B0F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t="15726" r="74402" b="35074"/>
          <a:stretch/>
        </p:blipFill>
        <p:spPr bwMode="auto">
          <a:xfrm>
            <a:off x="783585" y="3287180"/>
            <a:ext cx="375523" cy="36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111BBA14-9398-49D4-C52E-C4131CA73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2489" y="337142"/>
            <a:ext cx="1639966" cy="2188654"/>
          </a:xfrm>
          <a:prstGeom prst="rect">
            <a:avLst/>
          </a:prstGeom>
        </p:spPr>
      </p:pic>
      <p:pic>
        <p:nvPicPr>
          <p:cNvPr id="27" name="Picture 2" descr="Zoom Meetings">
            <a:extLst>
              <a:ext uri="{FF2B5EF4-FFF2-40B4-BE49-F238E27FC236}">
                <a16:creationId xmlns:a16="http://schemas.microsoft.com/office/drawing/2014/main" id="{C75A4A8C-4842-C58D-46F1-6C2EF186F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5989" y="8013452"/>
            <a:ext cx="262832" cy="26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Zoom Meetings">
            <a:extLst>
              <a:ext uri="{FF2B5EF4-FFF2-40B4-BE49-F238E27FC236}">
                <a16:creationId xmlns:a16="http://schemas.microsoft.com/office/drawing/2014/main" id="{866C04A7-8D4D-F260-753E-CFF410B9B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8740" y="8345381"/>
            <a:ext cx="262832" cy="26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Zoom Meetings">
            <a:extLst>
              <a:ext uri="{FF2B5EF4-FFF2-40B4-BE49-F238E27FC236}">
                <a16:creationId xmlns:a16="http://schemas.microsoft.com/office/drawing/2014/main" id="{47962DE2-4A42-64AF-C6E0-F25E71FC6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750" y="10300736"/>
            <a:ext cx="262832" cy="26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7A5593A-C6ED-55D8-896F-3D3F8DD2021D}"/>
              </a:ext>
            </a:extLst>
          </p:cNvPr>
          <p:cNvSpPr txBox="1"/>
          <p:nvPr/>
        </p:nvSpPr>
        <p:spPr>
          <a:xfrm>
            <a:off x="707994" y="2093524"/>
            <a:ext cx="5688012" cy="972224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algn="just">
              <a:spcAft>
                <a:spcPts val="300"/>
              </a:spcAft>
            </a:pPr>
            <a:r>
              <a:rPr kumimoji="0" lang="ko-KR" altLang="en-US" sz="2000" i="0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일시</a:t>
            </a:r>
            <a:r>
              <a:rPr kumimoji="0" lang="en-US" altLang="ko-KR" sz="200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: 2025</a:t>
            </a:r>
            <a:r>
              <a:rPr kumimoji="0" lang="ko-KR" altLang="en-US" sz="200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년 </a:t>
            </a:r>
            <a:r>
              <a:rPr kumimoji="0" lang="en-US" altLang="ko-KR" sz="200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kumimoji="0" lang="ko-KR" altLang="en-US" sz="200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월 </a:t>
            </a:r>
            <a:r>
              <a:rPr kumimoji="0" lang="en-US" altLang="ko-KR" sz="200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18</a:t>
            </a:r>
            <a:r>
              <a:rPr kumimoji="0" lang="ko-KR" altLang="en-US" sz="200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일</a:t>
            </a:r>
            <a:r>
              <a:rPr kumimoji="0" lang="en-US" altLang="ko-KR" sz="200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kumimoji="0" lang="ko-KR" altLang="en-US" sz="200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금</a:t>
            </a:r>
            <a:r>
              <a:rPr kumimoji="0" lang="en-US" altLang="ko-KR" sz="200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나눔고딕" panose="020D0604000000000000" pitchFamily="50" charset="-127"/>
                <a:ea typeface="나눔고딕" panose="020D0604000000000000" pitchFamily="50" charset="-127"/>
              </a:rPr>
              <a:t>) 13:30~17:45</a:t>
            </a:r>
          </a:p>
        </p:txBody>
      </p:sp>
    </p:spTree>
    <p:extLst>
      <p:ext uri="{BB962C8B-B14F-4D97-AF65-F5344CB8AC3E}">
        <p14:creationId xmlns:p14="http://schemas.microsoft.com/office/powerpoint/2010/main" val="347567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281</Words>
  <Application>Microsoft Office PowerPoint</Application>
  <PresentationFormat>사용자 지정</PresentationFormat>
  <Paragraphs>36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나눔고딕</vt:lpstr>
      <vt:lpstr>Aptos</vt:lpstr>
      <vt:lpstr>Aptos Display</vt:lpstr>
      <vt:lpstr>Arial</vt:lpstr>
      <vt:lpstr>Wingdings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김 상수</dc:creator>
  <cp:lastModifiedBy>김 상수</cp:lastModifiedBy>
  <cp:revision>1</cp:revision>
  <dcterms:created xsi:type="dcterms:W3CDTF">2025-04-17T22:53:54Z</dcterms:created>
  <dcterms:modified xsi:type="dcterms:W3CDTF">2025-04-17T23:08:35Z</dcterms:modified>
</cp:coreProperties>
</file>