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  <p:sldMasterId id="2147483759" r:id="rId2"/>
    <p:sldMasterId id="2147484552" r:id="rId3"/>
    <p:sldMasterId id="2147484588" r:id="rId4"/>
  </p:sldMasterIdLst>
  <p:notesMasterIdLst>
    <p:notesMasterId r:id="rId7"/>
  </p:notesMasterIdLst>
  <p:sldIdLst>
    <p:sldId id="287" r:id="rId5"/>
    <p:sldId id="288" r:id="rId6"/>
  </p:sldIdLst>
  <p:sldSz cx="6858000" cy="9906000" type="A4"/>
  <p:notesSz cx="6807200" cy="9939338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맑은 고딕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맑은 고딕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맑은 고딕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맑은 고딕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맑은 고딕" pitchFamily="50" charset="-127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itchFamily="34" charset="0"/>
        <a:ea typeface="맑은 고딕" pitchFamily="50" charset="-127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itchFamily="34" charset="0"/>
        <a:ea typeface="맑은 고딕" pitchFamily="50" charset="-127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itchFamily="34" charset="0"/>
        <a:ea typeface="맑은 고딕" pitchFamily="50" charset="-127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itchFamily="34" charset="0"/>
        <a:ea typeface="맑은 고딕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0">
          <p15:clr>
            <a:srgbClr val="A4A3A4"/>
          </p15:clr>
        </p15:guide>
        <p15:guide id="3" pos="4110">
          <p15:clr>
            <a:srgbClr val="A4A3A4"/>
          </p15:clr>
        </p15:guide>
        <p15:guide id="4" pos="300" userDrawn="1">
          <p15:clr>
            <a:srgbClr val="A4A3A4"/>
          </p15:clr>
        </p15:guide>
        <p15:guide id="5" pos="40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199D8"/>
    <a:srgbClr val="B2B2B2"/>
    <a:srgbClr val="FFFF64"/>
    <a:srgbClr val="FFFF99"/>
    <a:srgbClr val="FF9900"/>
    <a:srgbClr val="000099"/>
    <a:srgbClr val="FC8D10"/>
    <a:srgbClr val="5454C5"/>
    <a:srgbClr val="1B28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7" autoAdjust="0"/>
    <p:restoredTop sz="94660" autoAdjust="0"/>
  </p:normalViewPr>
  <p:slideViewPr>
    <p:cSldViewPr snapToGrid="0">
      <p:cViewPr varScale="1">
        <p:scale>
          <a:sx n="78" d="100"/>
          <a:sy n="78" d="100"/>
        </p:scale>
        <p:origin x="3444" y="90"/>
      </p:cViewPr>
      <p:guideLst>
        <p:guide orient="horz" pos="3120"/>
        <p:guide pos="210"/>
        <p:guide pos="4110"/>
        <p:guide pos="300"/>
        <p:guide pos="40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-3318" y="-90"/>
      </p:cViewPr>
      <p:guideLst>
        <p:guide orient="horz" pos="3130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40" y="4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D249467-432B-435C-9022-D263199B7A27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43138" y="1243013"/>
            <a:ext cx="23209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440867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40" y="9440867"/>
            <a:ext cx="2949575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맑은 고딕" pitchFamily="50" charset="-127"/>
              </a:defRPr>
            </a:lvl1pPr>
          </a:lstStyle>
          <a:p>
            <a:pPr>
              <a:defRPr/>
            </a:pPr>
            <a:fld id="{8B55FF53-E78D-4462-A3F1-A5BEC1DFC56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65947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emf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6576"/>
            <a:ext cx="5829300" cy="2124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1"/>
            <a:ext cx="4800600" cy="25320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BFAA1-EE47-4FE3-8856-2D90CD2E80FE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C21F1-53BA-4247-BB1A-8B2D3D00AF8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6938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37899-C91D-47AC-BCC7-57C81C442ECC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29770-A7E4-4825-9789-FD6DC1A529A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9454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D0925-E4F3-491F-9B89-033B13C2BD27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419E7-5F7C-4B2C-BE8B-7D8D9EAD0B2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6720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6576"/>
            <a:ext cx="5829300" cy="2124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1"/>
            <a:ext cx="4800600" cy="25320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230D8-95F2-415B-A4E7-0312E77846EA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D8C5D-28E3-4CB1-846C-0046E4BA033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5046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DDBAC-369E-425B-8753-F1596EAFA860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6C807-AA1E-4304-8DC2-E89AF15EE08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26297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338" y="6365876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E34DB-FC62-4070-AB36-B864E74A0DF6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6385E-0DA5-474F-AECA-1B51AFAA950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49578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0E675-7D48-4F79-9AE6-EC6BE396A826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04B56-4F6E-4D67-A4AA-4CB6086D512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2500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664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4565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4565" y="3141664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60F07-BFD6-48C2-B01A-A75EE937D8B1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8E68C-A7C6-4257-A148-430941FC166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6191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4C5FE-8E97-4B90-997D-3AECADE410E3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DA676-14B2-44E8-84B2-1CD66AAA322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33696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3F411-FD27-4193-9813-A44D419B8AD6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5AF75-96B8-4669-89BB-D3DE362A05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14158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3701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3274"/>
            <a:ext cx="2255838" cy="67754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652D2-B7B7-43DF-9B5B-04172ED1FD83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9C8A2-3F13-4013-988B-22125969E56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3895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B6E1C-F791-41B3-9C72-B307B3E596D6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95179-15A9-4515-B54B-0DEA7D2419B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8029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613" y="7753349"/>
            <a:ext cx="4114800" cy="11620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B0B8A-DD27-48B7-966F-CB8E43202E5A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AC8E4-2695-419E-9AE3-736757C6CA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46753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B08C0-3233-45BA-80B2-39C252F6F2BC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8F212-5F0D-42AF-872F-7A243FD2264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08015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C149E-D0F7-4DD5-9AC6-0842E1F4D0A8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4C098-EF60-40CF-8BAF-D327000CE11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13027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6576"/>
            <a:ext cx="5829300" cy="2124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1"/>
            <a:ext cx="4800600" cy="25320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245C7-8734-4634-83B2-BDCCF85A7CC8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16DB78-3ABC-46AA-9D4E-E77FBC04FA94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16181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E8785-DA55-432E-A48D-E053CCA63ACD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30FBD-EEF0-41E9-80B9-EBD6824A31E7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844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338" y="6365876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2D869-80AF-4A19-AF71-510C7312D97B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97AF9-9C9F-441E-AE95-B680324438CE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00014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B298F-D263-494A-B6E5-E5AEDF680435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18DA55-4A2A-4C44-BC9D-1EC09C3C52E4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2354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664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4565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4565" y="3141664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89B33-C1E6-4464-8609-7DCFC7F3B238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70566E-27AD-4872-A2B3-FD0B41CD0592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8907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568EF-DB42-4ADD-B1B7-0B5C351D622D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7CC06-A719-4E9E-B168-7898E9F7782D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35734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35C25-834C-414C-8CDF-D6D7690CA3CE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85AA2-ACCB-45CD-B5B6-129789269F20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5140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338" y="6365876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3260A-4E1E-4080-B0E9-8C517619B7B6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9B112-29D8-4DEA-BF0F-6AF9266B94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60097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3701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3274"/>
            <a:ext cx="2255838" cy="67754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17727-C256-40C5-B6F6-F14DE0DE1B74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D2278-6A98-428F-B38F-38C67F7A5AB5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35738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613" y="7753349"/>
            <a:ext cx="4114800" cy="11620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846C4-8930-4D4A-85FC-B61652B1E04E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F0B1F-703C-4932-AD7B-0D8C7641D56A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14614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A5471-D5B5-4281-8639-B277C684D5AD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87DC1C-D818-41EE-91D1-D4B0E9AA4267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01819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DABD6-D268-4ABC-8C50-C6EE4AD61BF3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D7FBB-8C00-40E4-9579-73BE28577F4B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15602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349D-D1F6-4F3A-B636-280399A9C459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B7092-6F3D-4EB3-AF85-2E2BBBFC7C7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22174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344488" y="779477"/>
            <a:ext cx="4450257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300" b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2022</a:t>
            </a:r>
            <a:r>
              <a:rPr lang="ko-KR" altLang="en-US" sz="230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년 </a:t>
            </a:r>
            <a:r>
              <a:rPr lang="ko-KR" altLang="en-US" sz="2300" b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미래기술연구과제 공모 안내</a:t>
            </a:r>
            <a:endParaRPr lang="ko-KR" altLang="en-US" sz="2300" b="0" dirty="0">
              <a:solidFill>
                <a:schemeClr val="bg1"/>
              </a:solidFill>
              <a:latin typeface="현대하모니 M" panose="02020603020101020101" pitchFamily="18" charset="-127"/>
              <a:ea typeface="현대하모니 M" panose="02020603020101020101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6" r="14356"/>
          <a:stretch/>
        </p:blipFill>
        <p:spPr>
          <a:xfrm>
            <a:off x="5642811" y="9362443"/>
            <a:ext cx="953253" cy="415922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07130" y="436215"/>
            <a:ext cx="394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2022</a:t>
            </a:r>
            <a:r>
              <a:rPr lang="ko-KR" altLang="en-US" sz="200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년 </a:t>
            </a:r>
            <a:r>
              <a:rPr lang="ko-KR" altLang="en-US" sz="2000" b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미래기술연구과제 공모 안내</a:t>
            </a:r>
            <a:endParaRPr lang="ko-KR" altLang="en-US" sz="2000" b="0" dirty="0">
              <a:solidFill>
                <a:schemeClr val="bg1"/>
              </a:solidFill>
              <a:latin typeface="현대하모니 M" panose="02020603020101020101" pitchFamily="18" charset="-127"/>
              <a:ea typeface="현대하모니 M" panose="02020603020101020101" pitchFamily="18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97"/>
          <a:stretch/>
        </p:blipFill>
        <p:spPr>
          <a:xfrm>
            <a:off x="0" y="0"/>
            <a:ext cx="2357438" cy="1079143"/>
          </a:xfrm>
          <a:prstGeom prst="rect">
            <a:avLst/>
          </a:prstGeom>
        </p:spPr>
      </p:pic>
      <p:grpSp>
        <p:nvGrpSpPr>
          <p:cNvPr id="11" name="그룹 10"/>
          <p:cNvGrpSpPr/>
          <p:nvPr userDrawn="1"/>
        </p:nvGrpSpPr>
        <p:grpSpPr>
          <a:xfrm>
            <a:off x="1619275" y="0"/>
            <a:ext cx="5238725" cy="1080391"/>
            <a:chOff x="1619275" y="-7278"/>
            <a:chExt cx="5238725" cy="1141752"/>
          </a:xfrm>
        </p:grpSpPr>
        <p:sp>
          <p:nvSpPr>
            <p:cNvPr id="12" name="직사각형 11"/>
            <p:cNvSpPr/>
            <p:nvPr/>
          </p:nvSpPr>
          <p:spPr bwMode="auto">
            <a:xfrm>
              <a:off x="2019300" y="-6865"/>
              <a:ext cx="4838700" cy="1141339"/>
            </a:xfrm>
            <a:prstGeom prst="rect">
              <a:avLst/>
            </a:prstGeom>
            <a:solidFill>
              <a:srgbClr val="3199D8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>
              <a:noAutofit/>
            </a:bodyPr>
            <a:lstStyle/>
            <a:p>
              <a:pPr algn="ctr" defTabSz="914400" eaLnBrk="0" latinLnBrk="0" hangingPunct="0"/>
              <a:r>
                <a:rPr kumimoji="0" lang="en-US" altLang="ko-KR" sz="1300" dirty="0" smtClean="0">
                  <a:solidFill>
                    <a:srgbClr val="1D528D"/>
                  </a:solidFill>
                  <a:latin typeface="현대하모니 L" panose="02020603020101020101" pitchFamily="18" charset="-127"/>
                  <a:ea typeface="현대하모니 L" panose="02020603020101020101" pitchFamily="18" charset="-127"/>
                </a:rPr>
                <a:t> </a:t>
              </a:r>
              <a:endParaRPr kumimoji="0" lang="ko-KR" altLang="en-US" sz="1300" dirty="0">
                <a:solidFill>
                  <a:srgbClr val="1D528D"/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endParaRPr>
            </a:p>
          </p:txBody>
        </p:sp>
        <p:sp>
          <p:nvSpPr>
            <p:cNvPr id="13" name="자유형 12"/>
            <p:cNvSpPr/>
            <p:nvPr/>
          </p:nvSpPr>
          <p:spPr bwMode="auto">
            <a:xfrm>
              <a:off x="1619275" y="-7278"/>
              <a:ext cx="422250" cy="1141338"/>
            </a:xfrm>
            <a:custGeom>
              <a:avLst/>
              <a:gdLst>
                <a:gd name="connsiteX0" fmla="*/ 428625 w 428625"/>
                <a:gd name="connsiteY0" fmla="*/ 0 h 995363"/>
                <a:gd name="connsiteX1" fmla="*/ 0 w 428625"/>
                <a:gd name="connsiteY1" fmla="*/ 995363 h 995363"/>
                <a:gd name="connsiteX2" fmla="*/ 428625 w 428625"/>
                <a:gd name="connsiteY2" fmla="*/ 971551 h 995363"/>
                <a:gd name="connsiteX3" fmla="*/ 428625 w 428625"/>
                <a:gd name="connsiteY3" fmla="*/ 0 h 995363"/>
                <a:gd name="connsiteX0" fmla="*/ 428625 w 447675"/>
                <a:gd name="connsiteY0" fmla="*/ 0 h 995363"/>
                <a:gd name="connsiteX1" fmla="*/ 0 w 447675"/>
                <a:gd name="connsiteY1" fmla="*/ 995363 h 995363"/>
                <a:gd name="connsiteX2" fmla="*/ 447675 w 447675"/>
                <a:gd name="connsiteY2" fmla="*/ 990601 h 995363"/>
                <a:gd name="connsiteX3" fmla="*/ 428625 w 447675"/>
                <a:gd name="connsiteY3" fmla="*/ 0 h 995363"/>
                <a:gd name="connsiteX0" fmla="*/ 428625 w 450056"/>
                <a:gd name="connsiteY0" fmla="*/ 0 h 997744"/>
                <a:gd name="connsiteX1" fmla="*/ 0 w 450056"/>
                <a:gd name="connsiteY1" fmla="*/ 995363 h 997744"/>
                <a:gd name="connsiteX2" fmla="*/ 450056 w 450056"/>
                <a:gd name="connsiteY2" fmla="*/ 997744 h 997744"/>
                <a:gd name="connsiteX3" fmla="*/ 428625 w 450056"/>
                <a:gd name="connsiteY3" fmla="*/ 0 h 99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056" h="997744">
                  <a:moveTo>
                    <a:pt x="428625" y="0"/>
                  </a:moveTo>
                  <a:lnTo>
                    <a:pt x="0" y="995363"/>
                  </a:lnTo>
                  <a:lnTo>
                    <a:pt x="450056" y="997744"/>
                  </a:lnTo>
                  <a:lnTo>
                    <a:pt x="428625" y="0"/>
                  </a:lnTo>
                  <a:close/>
                </a:path>
              </a:pathLst>
            </a:custGeom>
            <a:solidFill>
              <a:srgbClr val="3199D8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>
              <a:noAutofit/>
            </a:bodyPr>
            <a:lstStyle/>
            <a:p>
              <a:pPr algn="ctr" defTabSz="914400" eaLnBrk="0" latinLnBrk="0" hangingPunct="0"/>
              <a:endParaRPr kumimoji="0" lang="ko-KR" altLang="en-US" sz="1300" dirty="0">
                <a:solidFill>
                  <a:srgbClr val="1D528D"/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2193974" y="201326"/>
            <a:ext cx="368562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현대자동차그룹</a:t>
            </a:r>
            <a:endParaRPr lang="en-US" altLang="ko-KR" b="0" dirty="0" smtClean="0">
              <a:solidFill>
                <a:schemeClr val="bg1"/>
              </a:solidFill>
              <a:latin typeface="현대하모니 M" panose="02020603020101020101" pitchFamily="18" charset="-127"/>
              <a:ea typeface="현대하모니 M" panose="02020603020101020101" pitchFamily="18" charset="-127"/>
            </a:endParaRPr>
          </a:p>
          <a:p>
            <a:r>
              <a:rPr lang="en-US" altLang="ko-KR" sz="2000" b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2022 </a:t>
            </a:r>
            <a:r>
              <a:rPr lang="ko-KR" altLang="en-US" sz="2000" b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미래기술연구과제 공모 안내</a:t>
            </a:r>
            <a:endParaRPr lang="en-US" altLang="ko-KR" sz="2000" b="0" dirty="0" smtClean="0">
              <a:solidFill>
                <a:schemeClr val="bg1"/>
              </a:solidFill>
              <a:latin typeface="현대하모니 M" panose="02020603020101020101" pitchFamily="18" charset="-127"/>
              <a:ea typeface="현대하모니 M" panose="02020603020101020101" pitchFamily="18" charset="-127"/>
            </a:endParaRPr>
          </a:p>
        </p:txBody>
      </p:sp>
      <p:pic>
        <p:nvPicPr>
          <p:cNvPr id="15" name="그림 14"/>
          <p:cNvPicPr>
            <a:picLocks noChangeAspect="1"/>
          </p:cNvPicPr>
          <p:nvPr userDrawn="1"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093296" y="128465"/>
            <a:ext cx="576064" cy="298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092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ED3CE-B27A-4776-9FCE-45BB4B959F8D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B89B0-6660-4B87-8FCE-1CB56B2972C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67468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51DDA-A51C-47ED-9A83-93781EFC813B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BBFD8-B738-447F-8622-69A5786D993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77380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A55E5-00BA-4FFA-9506-E8D36E55B09E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AD474-B63F-47B3-9CAC-4A75FEA5FFC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17966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84DB0-CEF1-486B-ABF7-3F7EBAE1EB7C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C159F-F3DF-434C-A973-47D8F1BA4DB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9921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73F43-08F2-4BFC-B2AF-6C47F7E4C64C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7524F-9C8D-4B23-B37F-D5A7D4116FA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23528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19DCF-CD96-403C-B19E-852D46FE7A3A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C4091-1289-4193-8E79-6F4515023CC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82301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86B8D-D2C7-4EF7-8876-B16A2CAE4C39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BB450-51F1-4102-BC41-D4089B6F71B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0334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2374B-3104-4788-8454-7CA048B579D3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1FF1F-6523-4213-943D-56BE95A899E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40611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57A30-4A9F-4E78-B22D-F6541837270E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7C506-D7C4-49C6-A027-0A61C0B55E8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56876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D2F49-AB04-4486-AC23-6AD44994E2F9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00FDD-FF60-4333-96CD-86D562F4401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6530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664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4565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4565" y="3141664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35C71-F17D-49D6-84D7-65D37EA8F6B8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6A7AD-72DD-4DE8-853E-3915943BD69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3294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94839-DAD3-4847-BFC8-DE058DE45390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2CAB9-06C4-46D9-A048-DD3AD18AE20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9521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52A36-1196-4B7D-9DE6-B2B8BC86D9F4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00F27-CE10-4E7B-AAF8-E4DD484C319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6163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3701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3274"/>
            <a:ext cx="2255838" cy="67754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2DBD6-7022-478F-BEF1-431C1BE105A0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B1BAE-C685-4D45-A2D5-A1A79D8934F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112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613" y="7753349"/>
            <a:ext cx="4114800" cy="11620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F791E-EAAD-4C18-BF1F-BB41DDCDC053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C49AA-7864-4B2F-A8D8-5DC4CF4537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8025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4D3DED9-B451-4ED3-B77A-6D3B5699B174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78B7005-FE12-44B6-ABA4-2DFEF9FA92E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pic>
        <p:nvPicPr>
          <p:cNvPr id="1031" name="그림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013" y="7896225"/>
            <a:ext cx="1527175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2" name="그룹 7"/>
          <p:cNvGrpSpPr>
            <a:grpSpLocks/>
          </p:cNvGrpSpPr>
          <p:nvPr/>
        </p:nvGrpSpPr>
        <p:grpSpPr bwMode="auto">
          <a:xfrm>
            <a:off x="-138113" y="8850313"/>
            <a:ext cx="7251701" cy="2282825"/>
            <a:chOff x="-228446" y="5037427"/>
            <a:chExt cx="9723174" cy="3999013"/>
          </a:xfrm>
        </p:grpSpPr>
        <p:sp>
          <p:nvSpPr>
            <p:cNvPr id="1034" name="TextBox 8"/>
            <p:cNvSpPr txBox="1">
              <a:spLocks noChangeArrowheads="1"/>
            </p:cNvSpPr>
            <p:nvPr/>
          </p:nvSpPr>
          <p:spPr bwMode="auto">
            <a:xfrm>
              <a:off x="491002" y="8335639"/>
              <a:ext cx="249039" cy="700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9pPr>
            </a:lstStyle>
            <a:p>
              <a:pPr>
                <a:defRPr/>
              </a:pPr>
              <a:endParaRPr lang="ko-KR" altLang="en-US" sz="2000" smtClean="0">
                <a:latin typeface="현대하모니 M" panose="02020603020101020101" pitchFamily="18" charset="-127"/>
                <a:ea typeface="현대하모니 M" panose="02020603020101020101" pitchFamily="18" charset="-127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-692" y="5574150"/>
              <a:ext cx="108556" cy="12848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65335" y="5918989"/>
              <a:ext cx="106427" cy="93996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29233" y="5715980"/>
              <a:ext cx="106427" cy="1142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93130" y="5574150"/>
              <a:ext cx="108556" cy="12848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820925" y="5574150"/>
              <a:ext cx="108556" cy="12848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984823" y="5715980"/>
              <a:ext cx="108555" cy="1142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60000"/>
                  </a:schemeClr>
                </a:gs>
                <a:gs pos="49000">
                  <a:srgbClr val="FF6600">
                    <a:alpha val="60000"/>
                  </a:srgbClr>
                </a:gs>
                <a:gs pos="100000">
                  <a:srgbClr val="FF6600">
                    <a:alpha val="6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150850" y="6007979"/>
              <a:ext cx="106427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80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657028" y="5307179"/>
              <a:ext cx="108555" cy="1551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314746" y="6007979"/>
              <a:ext cx="108556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80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478645" y="6007979"/>
              <a:ext cx="108555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80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806440" y="6274951"/>
              <a:ext cx="108555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972466" y="6007979"/>
              <a:ext cx="106427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300261" y="6489085"/>
              <a:ext cx="108555" cy="369866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2464158" y="6591980"/>
              <a:ext cx="108556" cy="266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628057" y="6405657"/>
              <a:ext cx="108555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3285775" y="6249923"/>
              <a:ext cx="108556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10000"/>
                  </a:schemeClr>
                </a:gs>
                <a:gs pos="49000">
                  <a:srgbClr val="FF6600">
                    <a:alpha val="10000"/>
                  </a:srgbClr>
                </a:gs>
                <a:gs pos="100000">
                  <a:srgbClr val="FF6600">
                    <a:alpha val="1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1642542" y="6489085"/>
              <a:ext cx="108556" cy="369866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80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136363" y="6274951"/>
              <a:ext cx="106427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791954" y="6489085"/>
              <a:ext cx="108556" cy="342057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2957980" y="6405657"/>
              <a:ext cx="106427" cy="4254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3121878" y="6274951"/>
              <a:ext cx="108555" cy="5561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449673" y="6274951"/>
              <a:ext cx="108555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3613570" y="6007979"/>
              <a:ext cx="108556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3779596" y="6274951"/>
              <a:ext cx="106427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 flipH="1">
              <a:off x="4765111" y="6169275"/>
              <a:ext cx="106427" cy="6757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 flipH="1">
              <a:off x="4599085" y="6169275"/>
              <a:ext cx="108555" cy="6757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 flipH="1">
              <a:off x="4435187" y="6169275"/>
              <a:ext cx="108556" cy="675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 flipH="1">
              <a:off x="4107392" y="6169275"/>
              <a:ext cx="108556" cy="675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4271290" y="6007979"/>
              <a:ext cx="108555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3943495" y="6274951"/>
              <a:ext cx="106427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6408344" y="6405657"/>
              <a:ext cx="106427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7063935" y="6249923"/>
              <a:ext cx="108555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70000"/>
                  </a:schemeClr>
                </a:gs>
                <a:gs pos="49000">
                  <a:srgbClr val="FF6600">
                    <a:alpha val="70000"/>
                  </a:srgbClr>
                </a:gs>
                <a:gs pos="100000">
                  <a:srgbClr val="FF6600">
                    <a:alpha val="7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6572241" y="6489085"/>
              <a:ext cx="106427" cy="342057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6735931" y="6405000"/>
              <a:ext cx="108000" cy="42545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70000"/>
                  </a:srgbClr>
                </a:gs>
                <a:gs pos="100000">
                  <a:srgbClr val="FF6600">
                    <a:alpha val="7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6900037" y="6274951"/>
              <a:ext cx="108556" cy="55619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70000"/>
                  </a:schemeClr>
                </a:gs>
                <a:gs pos="49000">
                  <a:srgbClr val="FF6600">
                    <a:alpha val="70000"/>
                  </a:srgbClr>
                </a:gs>
                <a:gs pos="100000">
                  <a:srgbClr val="FF6600">
                    <a:alpha val="7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7228804" y="6273800"/>
              <a:ext cx="108000" cy="58420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7393095" y="6007100"/>
              <a:ext cx="108000" cy="85090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7557386" y="6273800"/>
              <a:ext cx="108000" cy="58420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 flipH="1">
              <a:off x="8871065" y="5037427"/>
              <a:ext cx="108556" cy="180762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9" name="직사각형 48"/>
            <p:cNvSpPr/>
            <p:nvPr/>
          </p:nvSpPr>
          <p:spPr>
            <a:xfrm flipH="1">
              <a:off x="8707168" y="5371142"/>
              <a:ext cx="108555" cy="1473906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0" name="직사각형 49"/>
            <p:cNvSpPr/>
            <p:nvPr/>
          </p:nvSpPr>
          <p:spPr>
            <a:xfrm flipH="1">
              <a:off x="8543270" y="5715980"/>
              <a:ext cx="108556" cy="1129068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flipH="1">
              <a:off x="9034963" y="5371142"/>
              <a:ext cx="108555" cy="1473906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2" name="직사각형 51"/>
            <p:cNvSpPr/>
            <p:nvPr/>
          </p:nvSpPr>
          <p:spPr>
            <a:xfrm flipH="1">
              <a:off x="8379373" y="6169275"/>
              <a:ext cx="106427" cy="675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직사각형 52"/>
            <p:cNvSpPr/>
            <p:nvPr/>
          </p:nvSpPr>
          <p:spPr>
            <a:xfrm flipH="1">
              <a:off x="8215475" y="6169275"/>
              <a:ext cx="106427" cy="675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4" name="직사각형 53"/>
            <p:cNvSpPr/>
            <p:nvPr/>
          </p:nvSpPr>
          <p:spPr>
            <a:xfrm flipH="1">
              <a:off x="7885968" y="6169121"/>
              <a:ext cx="108000" cy="676179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8049448" y="6007979"/>
              <a:ext cx="108556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7721677" y="6273800"/>
              <a:ext cx="108000" cy="58420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4929008" y="6489085"/>
              <a:ext cx="108556" cy="369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5092906" y="6591980"/>
              <a:ext cx="108555" cy="2669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5256803" y="6405657"/>
              <a:ext cx="108556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5914523" y="6249923"/>
              <a:ext cx="108555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5420702" y="6489085"/>
              <a:ext cx="108555" cy="342057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5586728" y="6405657"/>
              <a:ext cx="106427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5750625" y="6274951"/>
              <a:ext cx="108556" cy="55619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6078420" y="6591980"/>
              <a:ext cx="108556" cy="266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6242318" y="6405657"/>
              <a:ext cx="108555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66" name="평행 사변형 65"/>
            <p:cNvSpPr/>
            <p:nvPr/>
          </p:nvSpPr>
          <p:spPr>
            <a:xfrm rot="10800000">
              <a:off x="-228446" y="6822800"/>
              <a:ext cx="9723174" cy="36152"/>
            </a:xfrm>
            <a:prstGeom prst="parallelogram">
              <a:avLst>
                <a:gd name="adj" fmla="val 122881"/>
              </a:avLst>
            </a:prstGeom>
            <a:gradFill flip="none" rotWithShape="1">
              <a:gsLst>
                <a:gs pos="21000">
                  <a:srgbClr val="FF9900"/>
                </a:gs>
                <a:gs pos="0">
                  <a:srgbClr val="FF6600"/>
                </a:gs>
                <a:gs pos="48000">
                  <a:srgbClr val="FF6600"/>
                </a:gs>
                <a:gs pos="100000">
                  <a:srgbClr val="FF660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1033" name="TextBox 67"/>
          <p:cNvSpPr txBox="1">
            <a:spLocks noChangeArrowheads="1"/>
          </p:cNvSpPr>
          <p:nvPr/>
        </p:nvSpPr>
        <p:spPr bwMode="auto">
          <a:xfrm>
            <a:off x="5299075" y="341313"/>
            <a:ext cx="12271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>
              <a:defRPr/>
            </a:pPr>
            <a:r>
              <a:rPr lang="en-US" altLang="ko-KR" sz="1000" smtClean="0">
                <a:solidFill>
                  <a:srgbClr val="3E4A82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Connect </a:t>
            </a:r>
            <a:r>
              <a:rPr lang="en-US" altLang="ko-KR" sz="1000" smtClean="0">
                <a:solidFill>
                  <a:srgbClr val="FC8D10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N</a:t>
            </a:r>
            <a:r>
              <a:rPr lang="en-US" altLang="ko-KR" sz="1000" smtClean="0">
                <a:solidFill>
                  <a:srgbClr val="7F7F7F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 </a:t>
            </a:r>
            <a:r>
              <a:rPr lang="en-US" altLang="ko-KR" sz="1000" smtClean="0">
                <a:solidFill>
                  <a:srgbClr val="3E4A82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Create</a:t>
            </a:r>
            <a:endParaRPr lang="ko-KR" altLang="en-US" sz="1000" smtClean="0">
              <a:solidFill>
                <a:srgbClr val="3E4A82"/>
              </a:solidFill>
              <a:latin typeface="현대하모니 M" panose="02020603020101020101" pitchFamily="18" charset="-127"/>
              <a:ea typeface="현대하모니 M" panose="02020603020101020101" pitchFamily="18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9" r:id="rId1"/>
    <p:sldLayoutId id="2147484520" r:id="rId2"/>
    <p:sldLayoutId id="2147484521" r:id="rId3"/>
    <p:sldLayoutId id="2147484522" r:id="rId4"/>
    <p:sldLayoutId id="2147484523" r:id="rId5"/>
    <p:sldLayoutId id="2147484524" r:id="rId6"/>
    <p:sldLayoutId id="2147484525" r:id="rId7"/>
    <p:sldLayoutId id="2147484526" r:id="rId8"/>
    <p:sldLayoutId id="2147484527" r:id="rId9"/>
    <p:sldLayoutId id="2147484528" r:id="rId10"/>
    <p:sldLayoutId id="214748452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2A61912-BDC3-4366-8A63-C0A13A676E7F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C05A27D-829F-488D-BED7-BF9E89581A2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평행 사변형 6"/>
          <p:cNvSpPr/>
          <p:nvPr/>
        </p:nvSpPr>
        <p:spPr>
          <a:xfrm rot="10800000">
            <a:off x="-715963" y="1468438"/>
            <a:ext cx="3600451" cy="36512"/>
          </a:xfrm>
          <a:prstGeom prst="parallelogram">
            <a:avLst>
              <a:gd name="adj" fmla="val 122881"/>
            </a:avLst>
          </a:prstGeom>
          <a:gradFill flip="none" rotWithShape="1">
            <a:gsLst>
              <a:gs pos="21000">
                <a:srgbClr val="FF9900"/>
              </a:gs>
              <a:gs pos="0">
                <a:srgbClr val="FF6600"/>
              </a:gs>
              <a:gs pos="48000">
                <a:srgbClr val="FF6600"/>
              </a:gs>
              <a:gs pos="100000">
                <a:srgbClr val="FF66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056" name="TextBox 7"/>
          <p:cNvSpPr txBox="1">
            <a:spLocks noChangeArrowheads="1"/>
          </p:cNvSpPr>
          <p:nvPr/>
        </p:nvSpPr>
        <p:spPr bwMode="auto">
          <a:xfrm>
            <a:off x="1517650" y="1038225"/>
            <a:ext cx="136683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>
              <a:defRPr/>
            </a:pPr>
            <a:r>
              <a:rPr lang="en-US" altLang="ko-KR" sz="2200" smtClean="0">
                <a:solidFill>
                  <a:srgbClr val="FF6600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Contents</a:t>
            </a:r>
            <a:endParaRPr lang="ko-KR" altLang="en-US" sz="2200" smtClean="0">
              <a:solidFill>
                <a:srgbClr val="FF6600"/>
              </a:solidFill>
              <a:latin typeface="현대하모니 M" panose="02020603020101020101" pitchFamily="18" charset="-127"/>
              <a:ea typeface="현대하모니 M" panose="02020603020101020101" pitchFamily="18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0" r:id="rId1"/>
    <p:sldLayoutId id="2147484531" r:id="rId2"/>
    <p:sldLayoutId id="2147484532" r:id="rId3"/>
    <p:sldLayoutId id="2147484533" r:id="rId4"/>
    <p:sldLayoutId id="2147484534" r:id="rId5"/>
    <p:sldLayoutId id="2147484535" r:id="rId6"/>
    <p:sldLayoutId id="2147484536" r:id="rId7"/>
    <p:sldLayoutId id="2147484537" r:id="rId8"/>
    <p:sldLayoutId id="2147484538" r:id="rId9"/>
    <p:sldLayoutId id="2147484539" r:id="rId10"/>
    <p:sldLayoutId id="2147484540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0CD3B85-D590-4C28-BE99-A21AB3D11495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B8639729-42EC-4E31-B294-29624F877555}" type="slidenum">
              <a:rPr lang="ko-KR" altLang="en-US" smtClean="0"/>
              <a:pPr/>
              <a:t>‹#›</a:t>
            </a:fld>
            <a:endParaRPr lang="ko-KR" altLang="en-US" smtClean="0"/>
          </a:p>
        </p:txBody>
      </p:sp>
      <p:pic>
        <p:nvPicPr>
          <p:cNvPr id="1031" name="그림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013" y="7896225"/>
            <a:ext cx="1527175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2" name="그룹 7"/>
          <p:cNvGrpSpPr>
            <a:grpSpLocks/>
          </p:cNvGrpSpPr>
          <p:nvPr/>
        </p:nvGrpSpPr>
        <p:grpSpPr bwMode="auto">
          <a:xfrm>
            <a:off x="-138113" y="8850313"/>
            <a:ext cx="7251701" cy="2282825"/>
            <a:chOff x="-228446" y="5037427"/>
            <a:chExt cx="9723174" cy="3999013"/>
          </a:xfrm>
        </p:grpSpPr>
        <p:sp>
          <p:nvSpPr>
            <p:cNvPr id="1034" name="TextBox 8"/>
            <p:cNvSpPr txBox="1">
              <a:spLocks noChangeArrowheads="1"/>
            </p:cNvSpPr>
            <p:nvPr/>
          </p:nvSpPr>
          <p:spPr bwMode="auto">
            <a:xfrm>
              <a:off x="491002" y="8335639"/>
              <a:ext cx="249039" cy="700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9pPr>
            </a:lstStyle>
            <a:p>
              <a:pPr>
                <a:defRPr/>
              </a:pPr>
              <a:endParaRPr lang="ko-KR" altLang="en-US" sz="2000" smtClean="0">
                <a:solidFill>
                  <a:prstClr val="black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-692" y="5574150"/>
              <a:ext cx="108556" cy="12848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65335" y="5918989"/>
              <a:ext cx="106427" cy="93996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29233" y="5715980"/>
              <a:ext cx="106427" cy="1142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93130" y="5574150"/>
              <a:ext cx="108556" cy="12848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820925" y="5574150"/>
              <a:ext cx="108556" cy="12848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984823" y="5715980"/>
              <a:ext cx="108555" cy="1142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60000"/>
                  </a:schemeClr>
                </a:gs>
                <a:gs pos="49000">
                  <a:srgbClr val="FF6600">
                    <a:alpha val="60000"/>
                  </a:srgbClr>
                </a:gs>
                <a:gs pos="100000">
                  <a:srgbClr val="FF6600">
                    <a:alpha val="6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150850" y="6007979"/>
              <a:ext cx="106427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80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657028" y="5307179"/>
              <a:ext cx="108555" cy="1551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314746" y="6007979"/>
              <a:ext cx="108556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80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478645" y="6007979"/>
              <a:ext cx="108555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80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806440" y="6274951"/>
              <a:ext cx="108555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972466" y="6007979"/>
              <a:ext cx="106427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300261" y="6489085"/>
              <a:ext cx="108555" cy="369866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2464158" y="6591980"/>
              <a:ext cx="108556" cy="266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628057" y="6405657"/>
              <a:ext cx="108555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3285775" y="6249923"/>
              <a:ext cx="108556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10000"/>
                  </a:schemeClr>
                </a:gs>
                <a:gs pos="49000">
                  <a:srgbClr val="FF6600">
                    <a:alpha val="10000"/>
                  </a:srgbClr>
                </a:gs>
                <a:gs pos="100000">
                  <a:srgbClr val="FF6600">
                    <a:alpha val="1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1642542" y="6489085"/>
              <a:ext cx="108556" cy="369866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80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136363" y="6274951"/>
              <a:ext cx="106427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791954" y="6489085"/>
              <a:ext cx="108556" cy="342057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2957980" y="6405657"/>
              <a:ext cx="106427" cy="4254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3121878" y="6274951"/>
              <a:ext cx="108555" cy="5561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449673" y="6274951"/>
              <a:ext cx="108555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3613570" y="6007979"/>
              <a:ext cx="108556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3779596" y="6274951"/>
              <a:ext cx="106427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 flipH="1">
              <a:off x="4765111" y="6169275"/>
              <a:ext cx="106427" cy="6757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 flipH="1">
              <a:off x="4599085" y="6169275"/>
              <a:ext cx="108555" cy="6757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 flipH="1">
              <a:off x="4435187" y="6169275"/>
              <a:ext cx="108556" cy="675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 flipH="1">
              <a:off x="4107392" y="6169275"/>
              <a:ext cx="108556" cy="675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4271290" y="6007979"/>
              <a:ext cx="108555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3943495" y="6274951"/>
              <a:ext cx="106427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6408344" y="6405657"/>
              <a:ext cx="106427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7063935" y="6249923"/>
              <a:ext cx="108555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70000"/>
                  </a:schemeClr>
                </a:gs>
                <a:gs pos="49000">
                  <a:srgbClr val="FF6600">
                    <a:alpha val="70000"/>
                  </a:srgbClr>
                </a:gs>
                <a:gs pos="100000">
                  <a:srgbClr val="FF6600">
                    <a:alpha val="7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6572241" y="6489085"/>
              <a:ext cx="106427" cy="342057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6735931" y="6405000"/>
              <a:ext cx="108000" cy="42545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70000"/>
                  </a:srgbClr>
                </a:gs>
                <a:gs pos="100000">
                  <a:srgbClr val="FF6600">
                    <a:alpha val="7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6900037" y="6274951"/>
              <a:ext cx="108556" cy="55619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70000"/>
                  </a:schemeClr>
                </a:gs>
                <a:gs pos="49000">
                  <a:srgbClr val="FF6600">
                    <a:alpha val="70000"/>
                  </a:srgbClr>
                </a:gs>
                <a:gs pos="100000">
                  <a:srgbClr val="FF6600">
                    <a:alpha val="7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7228804" y="6273800"/>
              <a:ext cx="108000" cy="58420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7393095" y="6007100"/>
              <a:ext cx="108000" cy="85090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7557386" y="6273800"/>
              <a:ext cx="108000" cy="58420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8" name="직사각형 47"/>
            <p:cNvSpPr/>
            <p:nvPr/>
          </p:nvSpPr>
          <p:spPr>
            <a:xfrm flipH="1">
              <a:off x="8871065" y="5037427"/>
              <a:ext cx="108556" cy="180762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9" name="직사각형 48"/>
            <p:cNvSpPr/>
            <p:nvPr/>
          </p:nvSpPr>
          <p:spPr>
            <a:xfrm flipH="1">
              <a:off x="8707168" y="5371142"/>
              <a:ext cx="108555" cy="1473906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직사각형 49"/>
            <p:cNvSpPr/>
            <p:nvPr/>
          </p:nvSpPr>
          <p:spPr>
            <a:xfrm flipH="1">
              <a:off x="8543270" y="5715980"/>
              <a:ext cx="108556" cy="1129068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직사각형 50"/>
            <p:cNvSpPr/>
            <p:nvPr/>
          </p:nvSpPr>
          <p:spPr>
            <a:xfrm flipH="1">
              <a:off x="9034963" y="5371142"/>
              <a:ext cx="108555" cy="1473906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2" name="직사각형 51"/>
            <p:cNvSpPr/>
            <p:nvPr/>
          </p:nvSpPr>
          <p:spPr>
            <a:xfrm flipH="1">
              <a:off x="8379373" y="6169275"/>
              <a:ext cx="106427" cy="675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직사각형 52"/>
            <p:cNvSpPr/>
            <p:nvPr/>
          </p:nvSpPr>
          <p:spPr>
            <a:xfrm flipH="1">
              <a:off x="8215475" y="6169275"/>
              <a:ext cx="106427" cy="675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직사각형 53"/>
            <p:cNvSpPr/>
            <p:nvPr/>
          </p:nvSpPr>
          <p:spPr>
            <a:xfrm flipH="1">
              <a:off x="7885968" y="6169121"/>
              <a:ext cx="108000" cy="676179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8049448" y="6007979"/>
              <a:ext cx="108556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7721677" y="6273800"/>
              <a:ext cx="108000" cy="58420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4929008" y="6489085"/>
              <a:ext cx="108556" cy="369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5092906" y="6591980"/>
              <a:ext cx="108555" cy="2669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5256803" y="6405657"/>
              <a:ext cx="108556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5914523" y="6249923"/>
              <a:ext cx="108555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5420702" y="6489085"/>
              <a:ext cx="108555" cy="342057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5586728" y="6405657"/>
              <a:ext cx="106427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5750625" y="6274951"/>
              <a:ext cx="108556" cy="55619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6078420" y="6591980"/>
              <a:ext cx="108556" cy="266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6242318" y="6405657"/>
              <a:ext cx="108555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6" name="평행 사변형 65"/>
            <p:cNvSpPr/>
            <p:nvPr/>
          </p:nvSpPr>
          <p:spPr>
            <a:xfrm rot="10800000">
              <a:off x="-228446" y="6822800"/>
              <a:ext cx="9723174" cy="36152"/>
            </a:xfrm>
            <a:prstGeom prst="parallelogram">
              <a:avLst>
                <a:gd name="adj" fmla="val 122881"/>
              </a:avLst>
            </a:prstGeom>
            <a:gradFill flip="none" rotWithShape="1">
              <a:gsLst>
                <a:gs pos="21000">
                  <a:srgbClr val="FF9900"/>
                </a:gs>
                <a:gs pos="0">
                  <a:srgbClr val="FF6600"/>
                </a:gs>
                <a:gs pos="48000">
                  <a:srgbClr val="FF6600"/>
                </a:gs>
                <a:gs pos="100000">
                  <a:srgbClr val="FF660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33" name="TextBox 67"/>
          <p:cNvSpPr txBox="1">
            <a:spLocks noChangeArrowheads="1"/>
          </p:cNvSpPr>
          <p:nvPr/>
        </p:nvSpPr>
        <p:spPr bwMode="auto">
          <a:xfrm>
            <a:off x="5299075" y="341313"/>
            <a:ext cx="12271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>
              <a:defRPr/>
            </a:pPr>
            <a:r>
              <a:rPr lang="en-US" altLang="ko-KR" sz="1000" smtClean="0">
                <a:solidFill>
                  <a:srgbClr val="3E4A82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Connect </a:t>
            </a:r>
            <a:r>
              <a:rPr lang="en-US" altLang="ko-KR" sz="1000" smtClean="0">
                <a:solidFill>
                  <a:srgbClr val="FC8D10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N</a:t>
            </a:r>
            <a:r>
              <a:rPr lang="en-US" altLang="ko-KR" sz="1000" smtClean="0">
                <a:solidFill>
                  <a:srgbClr val="7F7F7F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 </a:t>
            </a:r>
            <a:r>
              <a:rPr lang="en-US" altLang="ko-KR" sz="1000" smtClean="0">
                <a:solidFill>
                  <a:srgbClr val="3E4A82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Create</a:t>
            </a:r>
            <a:endParaRPr lang="ko-KR" altLang="en-US" sz="1000" smtClean="0">
              <a:solidFill>
                <a:srgbClr val="3E4A82"/>
              </a:solidFill>
              <a:latin typeface="현대하모니 M" panose="02020603020101020101" pitchFamily="18" charset="-127"/>
              <a:ea typeface="현대하모니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35946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53" r:id="rId1"/>
    <p:sldLayoutId id="2147484554" r:id="rId2"/>
    <p:sldLayoutId id="2147484555" r:id="rId3"/>
    <p:sldLayoutId id="2147484556" r:id="rId4"/>
    <p:sldLayoutId id="2147484557" r:id="rId5"/>
    <p:sldLayoutId id="2147484558" r:id="rId6"/>
    <p:sldLayoutId id="2147484559" r:id="rId7"/>
    <p:sldLayoutId id="2147484560" r:id="rId8"/>
    <p:sldLayoutId id="2147484561" r:id="rId9"/>
    <p:sldLayoutId id="2147484562" r:id="rId10"/>
    <p:sldLayoutId id="2147484563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342900" y="397272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6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969"/>
            <a:ext cx="1600200" cy="5262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B19F2FB-6525-4A25-8D15-9435B27FE5B7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1969"/>
            <a:ext cx="2171700" cy="5262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1969"/>
            <a:ext cx="1600200" cy="52625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>
                <a:solidFill>
                  <a:srgbClr val="898989"/>
                </a:solidFill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0B306C7E-C1D8-4F98-9794-7940CCC063D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2616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9" r:id="rId1"/>
    <p:sldLayoutId id="2147484590" r:id="rId2"/>
    <p:sldLayoutId id="2147484591" r:id="rId3"/>
    <p:sldLayoutId id="2147484592" r:id="rId4"/>
    <p:sldLayoutId id="2147484593" r:id="rId5"/>
    <p:sldLayoutId id="2147484594" r:id="rId6"/>
    <p:sldLayoutId id="2147484595" r:id="rId7"/>
    <p:sldLayoutId id="2147484596" r:id="rId8"/>
    <p:sldLayoutId id="2147484597" r:id="rId9"/>
    <p:sldLayoutId id="2147484598" r:id="rId10"/>
    <p:sldLayoutId id="214748459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oasis.hyundai-ngv.com/" TargetMode="Externa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ndfuture@hyundai-ngv.com" TargetMode="External"/><Relationship Id="rId2" Type="http://schemas.openxmlformats.org/officeDocument/2006/relationships/hyperlink" Target="https://oasis.hyundai-ngv.com/" TargetMode="Externa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직사각형 30"/>
          <p:cNvSpPr/>
          <p:nvPr/>
        </p:nvSpPr>
        <p:spPr>
          <a:xfrm>
            <a:off x="333375" y="1252400"/>
            <a:ext cx="6191250" cy="817031"/>
          </a:xfrm>
          <a:prstGeom prst="rect">
            <a:avLst/>
          </a:prstGeom>
          <a:pattFill prst="lt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74" name="직사각형 13"/>
          <p:cNvSpPr>
            <a:spLocks noChangeArrowheads="1"/>
          </p:cNvSpPr>
          <p:nvPr/>
        </p:nvSpPr>
        <p:spPr bwMode="auto">
          <a:xfrm>
            <a:off x="392113" y="1218335"/>
            <a:ext cx="6337300" cy="793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fontAlgn="ctr" hangingPunct="1">
              <a:lnSpc>
                <a:spcPct val="150000"/>
              </a:lnSpc>
              <a:spcBef>
                <a:spcPts val="30"/>
              </a:spcBef>
              <a:spcAft>
                <a:spcPts val="0"/>
              </a:spcAft>
              <a:buNone/>
              <a:defRPr/>
            </a:pPr>
            <a:r>
              <a:rPr lang="ko-KR" altLang="en-US" sz="1050" b="1" kern="0" dirty="0">
                <a:solidFill>
                  <a:sysClr val="windowText" lastClr="000000"/>
                </a:solidFill>
              </a:rPr>
              <a:t>본 공모는 </a:t>
            </a:r>
            <a:r>
              <a:rPr lang="ko-KR" altLang="en-US" sz="1050" b="1" kern="0" dirty="0"/>
              <a:t>스마트 </a:t>
            </a:r>
            <a:r>
              <a:rPr lang="ko-KR" altLang="en-US" sz="1050" b="1" kern="0" dirty="0" err="1"/>
              <a:t>모빌리티</a:t>
            </a:r>
            <a:r>
              <a:rPr lang="ko-KR" altLang="en-US" sz="1050" b="1" kern="0" dirty="0"/>
              <a:t> 솔루션 혁신기업으로 도약을 위해</a:t>
            </a:r>
            <a:r>
              <a:rPr lang="en-US" altLang="ko-KR" sz="1050" b="1" kern="0" dirty="0"/>
              <a:t>,</a:t>
            </a:r>
            <a:r>
              <a:rPr lang="ko-KR" altLang="en-US" sz="1050" b="1" kern="0" dirty="0"/>
              <a:t> </a:t>
            </a:r>
            <a:endParaRPr lang="en-US" altLang="ko-KR" sz="1050" b="1" kern="0" dirty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ko-KR" altLang="en-US" sz="1050" b="1" dirty="0" smtClean="0">
                <a:solidFill>
                  <a:srgbClr val="0000FF"/>
                </a:solidFill>
              </a:rPr>
              <a:t>대학의 아이디어를 바탕으로 미래 원천 기반기술 발굴 </a:t>
            </a:r>
            <a:r>
              <a:rPr kumimoji="1" lang="ko-KR" altLang="en-US" sz="1050" b="1" dirty="0" smtClean="0">
                <a:solidFill>
                  <a:prstClr val="black"/>
                </a:solidFill>
              </a:rPr>
              <a:t>하기 위한 목적으로 기획 되었습니다</a:t>
            </a:r>
            <a:r>
              <a:rPr kumimoji="1" lang="en-US" altLang="ko-KR" sz="1050" b="1" dirty="0" smtClean="0">
                <a:solidFill>
                  <a:prstClr val="black"/>
                </a:solidFill>
              </a:rPr>
              <a:t>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ko-KR" altLang="en-US" sz="1050" b="1" dirty="0" smtClean="0">
                <a:solidFill>
                  <a:prstClr val="black"/>
                </a:solidFill>
              </a:rPr>
              <a:t>참신한 아이디어를 현대자동차그룹과 함께 실현해 나갈 교수님들의 많은 관심과 참여 부탁 드립니다</a:t>
            </a:r>
            <a:r>
              <a:rPr kumimoji="1" lang="en-US" altLang="ko-KR" sz="1050" b="1" dirty="0" smtClean="0">
                <a:solidFill>
                  <a:prstClr val="black"/>
                </a:solidFill>
              </a:rPr>
              <a:t>.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90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200" b="1" dirty="0" smtClean="0">
                <a:solidFill>
                  <a:srgbClr val="3199D8"/>
                </a:solidFill>
              </a:rPr>
              <a:t>1</a:t>
            </a:r>
            <a:r>
              <a:rPr kumimoji="1" lang="en-US" altLang="ko-KR" sz="1200" b="1" dirty="0">
                <a:solidFill>
                  <a:srgbClr val="3199D8"/>
                </a:solidFill>
              </a:rPr>
              <a:t>. </a:t>
            </a:r>
            <a:r>
              <a:rPr kumimoji="1" lang="ko-KR" altLang="en-US" sz="1200" b="1" dirty="0" smtClean="0">
                <a:solidFill>
                  <a:srgbClr val="3199D8"/>
                </a:solidFill>
              </a:rPr>
              <a:t>목적</a:t>
            </a:r>
            <a:endParaRPr kumimoji="1" lang="ko-KR" altLang="en-US" sz="1200" b="1" dirty="0">
              <a:solidFill>
                <a:srgbClr val="3199D8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ko-KR" altLang="en-US" sz="1000" b="1" dirty="0" smtClean="0">
                <a:solidFill>
                  <a:prstClr val="black"/>
                </a:solidFill>
              </a:rPr>
              <a:t>    </a:t>
            </a:r>
            <a:r>
              <a:rPr kumimoji="1" lang="en-US" altLang="ko-KR" sz="1100" b="1" dirty="0" smtClean="0">
                <a:solidFill>
                  <a:prstClr val="black"/>
                </a:solidFill>
              </a:rPr>
              <a:t>2030</a:t>
            </a:r>
            <a:r>
              <a:rPr kumimoji="1" lang="ko-KR" altLang="en-US" sz="1100" b="1" dirty="0" smtClean="0">
                <a:solidFill>
                  <a:prstClr val="black"/>
                </a:solidFill>
              </a:rPr>
              <a:t>년 이후 적용 가능한 기술의 연구주제 발굴 및 기술 타당성 검증을 위한 연구지원</a:t>
            </a:r>
            <a:endParaRPr kumimoji="1" lang="en-US" altLang="ko-KR" sz="1000" b="1" dirty="0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ko-KR" altLang="en-US" sz="900" b="1" dirty="0" smtClean="0">
                <a:solidFill>
                  <a:prstClr val="black"/>
                </a:solidFill>
              </a:rPr>
              <a:t> </a:t>
            </a: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100" b="1" dirty="0" smtClean="0">
                <a:solidFill>
                  <a:srgbClr val="3199D8"/>
                </a:solidFill>
              </a:rPr>
              <a:t>2</a:t>
            </a:r>
            <a:r>
              <a:rPr kumimoji="1" lang="en-US" altLang="ko-KR" sz="1100" b="1" dirty="0">
                <a:solidFill>
                  <a:srgbClr val="3199D8"/>
                </a:solidFill>
              </a:rPr>
              <a:t>. </a:t>
            </a:r>
            <a:r>
              <a:rPr kumimoji="1" lang="ko-KR" altLang="en-US" sz="1100" b="1" dirty="0" err="1" smtClean="0">
                <a:solidFill>
                  <a:srgbClr val="3199D8"/>
                </a:solidFill>
              </a:rPr>
              <a:t>관심테마</a:t>
            </a:r>
            <a:r>
              <a:rPr kumimoji="1" lang="ko-KR" altLang="en-US" sz="1050" dirty="0" smtClean="0">
                <a:solidFill>
                  <a:srgbClr val="3199D8"/>
                </a:solidFill>
              </a:rPr>
              <a:t> </a:t>
            </a:r>
            <a:r>
              <a:rPr kumimoji="1" lang="en-US" altLang="ko-KR" sz="1050" dirty="0" smtClean="0">
                <a:solidFill>
                  <a:srgbClr val="3199D8"/>
                </a:solidFill>
              </a:rPr>
              <a:t>(</a:t>
            </a:r>
            <a:r>
              <a:rPr kumimoji="1" lang="ko-KR" altLang="en-US" sz="1050" dirty="0" err="1" smtClean="0">
                <a:solidFill>
                  <a:srgbClr val="3199D8"/>
                </a:solidFill>
              </a:rPr>
              <a:t>관심테마</a:t>
            </a:r>
            <a:r>
              <a:rPr kumimoji="1" lang="ko-KR" altLang="en-US" sz="1050" dirty="0" smtClean="0">
                <a:solidFill>
                  <a:srgbClr val="3199D8"/>
                </a:solidFill>
              </a:rPr>
              <a:t> 이외 주제도 접수 가능</a:t>
            </a:r>
            <a:r>
              <a:rPr kumimoji="1" lang="en-US" altLang="ko-KR" sz="1050" dirty="0" smtClean="0">
                <a:solidFill>
                  <a:srgbClr val="3199D8"/>
                </a:solidFill>
              </a:rPr>
              <a:t>)</a:t>
            </a:r>
            <a:r>
              <a:rPr kumimoji="1" lang="ko-KR" altLang="en-US" sz="1100" b="1" dirty="0" smtClean="0">
                <a:solidFill>
                  <a:srgbClr val="3199D8"/>
                </a:solidFill>
              </a:rPr>
              <a:t> </a:t>
            </a:r>
            <a:r>
              <a:rPr kumimoji="1" lang="en-US" altLang="ko-KR" sz="1100" b="1" dirty="0" smtClean="0">
                <a:solidFill>
                  <a:srgbClr val="3199D8"/>
                </a:solidFill>
              </a:rPr>
              <a:t> </a:t>
            </a:r>
            <a:endParaRPr kumimoji="1" lang="ko-KR" altLang="en-US" sz="1100" b="1" dirty="0">
              <a:solidFill>
                <a:srgbClr val="3199D8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ko-KR" altLang="en-US" sz="1100" b="1" dirty="0" smtClean="0">
                <a:solidFill>
                  <a:prstClr val="black"/>
                </a:solidFill>
              </a:rPr>
              <a:t>① </a:t>
            </a:r>
            <a:r>
              <a:rPr kumimoji="1" lang="ko-KR" altLang="en-US" sz="1100" b="1" dirty="0" err="1" smtClean="0">
                <a:solidFill>
                  <a:prstClr val="black"/>
                </a:solidFill>
              </a:rPr>
              <a:t>모빌리티</a:t>
            </a:r>
            <a:r>
              <a:rPr kumimoji="1" lang="en-US" altLang="ko-KR" sz="1100" b="1" dirty="0" smtClean="0">
                <a:solidFill>
                  <a:prstClr val="black"/>
                </a:solidFill>
              </a:rPr>
              <a:t> </a:t>
            </a:r>
            <a:r>
              <a:rPr kumimoji="1" lang="ko-KR" altLang="en-US" sz="1100" b="1" dirty="0" smtClean="0">
                <a:solidFill>
                  <a:prstClr val="black"/>
                </a:solidFill>
              </a:rPr>
              <a:t>분야</a:t>
            </a:r>
            <a:endParaRPr kumimoji="1" lang="en-US" altLang="ko-KR" sz="11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105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1050" b="1" dirty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5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500" b="1" dirty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5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500" b="1" dirty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5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500" b="1" dirty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5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ts val="1600"/>
              <a:buNone/>
            </a:pPr>
            <a:r>
              <a:rPr kumimoji="1" lang="ko-KR" altLang="en-US" sz="1100" b="1" dirty="0" smtClean="0">
                <a:solidFill>
                  <a:prstClr val="black"/>
                </a:solidFill>
              </a:rPr>
              <a:t>② </a:t>
            </a:r>
            <a:r>
              <a:rPr kumimoji="1" lang="ko-KR" altLang="en-US" sz="1100" b="1" dirty="0" err="1" smtClean="0">
                <a:solidFill>
                  <a:prstClr val="black"/>
                </a:solidFill>
              </a:rPr>
              <a:t>모빌리티</a:t>
            </a:r>
            <a:r>
              <a:rPr kumimoji="1" lang="ko-KR" altLang="en-US" sz="1100" b="1" dirty="0" smtClean="0">
                <a:solidFill>
                  <a:prstClr val="black"/>
                </a:solidFill>
              </a:rPr>
              <a:t> 확장</a:t>
            </a:r>
            <a:r>
              <a:rPr kumimoji="1" lang="en-US" altLang="ko-KR" sz="1100" b="1" dirty="0" smtClean="0">
                <a:solidFill>
                  <a:prstClr val="black"/>
                </a:solidFill>
              </a:rPr>
              <a:t> </a:t>
            </a:r>
            <a:r>
              <a:rPr kumimoji="1" lang="ko-KR" altLang="en-US" sz="1100" b="1" dirty="0" smtClean="0">
                <a:solidFill>
                  <a:prstClr val="black"/>
                </a:solidFill>
              </a:rPr>
              <a:t>분야</a:t>
            </a:r>
            <a:endParaRPr kumimoji="1" lang="en-US" altLang="ko-KR" sz="11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1100" b="1" dirty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1100" b="1" dirty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1100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1100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11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1100" b="1" dirty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11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1100" b="1" dirty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11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ts val="1600"/>
              <a:buNone/>
            </a:pPr>
            <a:r>
              <a:rPr kumimoji="1" lang="ko-KR" altLang="en-US" sz="1100" b="1" dirty="0" smtClean="0">
                <a:solidFill>
                  <a:prstClr val="black"/>
                </a:solidFill>
              </a:rPr>
              <a:t>③ 자유 주제</a:t>
            </a:r>
            <a:endParaRPr kumimoji="1" lang="en-US" altLang="ko-KR" sz="1100" b="1" dirty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105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200" b="1" dirty="0" smtClean="0">
                <a:solidFill>
                  <a:srgbClr val="3199D8"/>
                </a:solidFill>
              </a:rPr>
              <a:t>3</a:t>
            </a:r>
            <a:r>
              <a:rPr kumimoji="1" lang="en-US" altLang="ko-KR" sz="1200" b="1" dirty="0">
                <a:solidFill>
                  <a:srgbClr val="3199D8"/>
                </a:solidFill>
              </a:rPr>
              <a:t>. </a:t>
            </a:r>
            <a:r>
              <a:rPr kumimoji="1" lang="ko-KR" altLang="en-US" sz="1200" b="1" dirty="0" smtClean="0">
                <a:solidFill>
                  <a:srgbClr val="3199D8"/>
                </a:solidFill>
              </a:rPr>
              <a:t>지원내용</a:t>
            </a:r>
            <a:endParaRPr kumimoji="1" lang="ko-KR" altLang="en-US" sz="1200" b="1" dirty="0">
              <a:solidFill>
                <a:srgbClr val="3199D8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ko-KR" altLang="en-US" sz="1050" dirty="0">
                <a:solidFill>
                  <a:prstClr val="black"/>
                </a:solidFill>
              </a:rPr>
              <a:t> </a:t>
            </a:r>
            <a:r>
              <a:rPr kumimoji="1" lang="en-US" altLang="ko-KR" sz="1100" dirty="0">
                <a:solidFill>
                  <a:prstClr val="black"/>
                </a:solidFill>
              </a:rPr>
              <a:t>-</a:t>
            </a:r>
            <a:r>
              <a:rPr kumimoji="1" lang="ko-KR" altLang="en-US" sz="1100" dirty="0">
                <a:solidFill>
                  <a:prstClr val="black"/>
                </a:solidFill>
              </a:rPr>
              <a:t> </a:t>
            </a:r>
            <a:r>
              <a:rPr kumimoji="1" lang="ko-KR" altLang="en-US" sz="1100" dirty="0" smtClean="0">
                <a:solidFill>
                  <a:prstClr val="black"/>
                </a:solidFill>
              </a:rPr>
              <a:t>연구지원 </a:t>
            </a:r>
            <a:r>
              <a:rPr kumimoji="1" lang="en-US" altLang="ko-KR" sz="1100" dirty="0" smtClean="0">
                <a:solidFill>
                  <a:prstClr val="black"/>
                </a:solidFill>
              </a:rPr>
              <a:t>:  </a:t>
            </a:r>
            <a:r>
              <a:rPr kumimoji="1" lang="en-US" altLang="ko-KR" sz="1100" dirty="0">
                <a:solidFill>
                  <a:prstClr val="black"/>
                </a:solidFill>
              </a:rPr>
              <a:t>6</a:t>
            </a:r>
            <a:r>
              <a:rPr kumimoji="1" lang="ko-KR" altLang="en-US" sz="1100" dirty="0">
                <a:solidFill>
                  <a:prstClr val="black"/>
                </a:solidFill>
              </a:rPr>
              <a:t>천만원 이내 </a:t>
            </a:r>
            <a:r>
              <a:rPr kumimoji="1" lang="en-US" altLang="ko-KR" sz="1100" dirty="0">
                <a:solidFill>
                  <a:prstClr val="black"/>
                </a:solidFill>
              </a:rPr>
              <a:t>/ 3~8</a:t>
            </a:r>
            <a:r>
              <a:rPr kumimoji="1" lang="ko-KR" altLang="en-US" sz="1100" dirty="0" smtClean="0">
                <a:solidFill>
                  <a:prstClr val="black"/>
                </a:solidFill>
              </a:rPr>
              <a:t>개월</a:t>
            </a:r>
            <a:endParaRPr kumimoji="1" lang="en-US" altLang="ko-KR" sz="1100" dirty="0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ko-KR" altLang="en-US" sz="700" b="1" dirty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200" b="1" dirty="0">
                <a:solidFill>
                  <a:srgbClr val="3199D8"/>
                </a:solidFill>
              </a:rPr>
              <a:t>4. </a:t>
            </a:r>
            <a:r>
              <a:rPr kumimoji="1" lang="ko-KR" altLang="en-US" sz="1200" b="1" dirty="0" smtClean="0">
                <a:solidFill>
                  <a:srgbClr val="3199D8"/>
                </a:solidFill>
              </a:rPr>
              <a:t>지원대상</a:t>
            </a:r>
            <a:endParaRPr kumimoji="1" lang="ko-KR" altLang="en-US" sz="1200" b="1" dirty="0">
              <a:solidFill>
                <a:srgbClr val="3199D8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ko-KR" altLang="en-US" sz="1100" dirty="0">
                <a:solidFill>
                  <a:prstClr val="black"/>
                </a:solidFill>
              </a:rPr>
              <a:t> </a:t>
            </a:r>
            <a:r>
              <a:rPr kumimoji="1" lang="en-US" altLang="ko-KR" sz="1100" dirty="0">
                <a:solidFill>
                  <a:prstClr val="black"/>
                </a:solidFill>
              </a:rPr>
              <a:t>- </a:t>
            </a:r>
            <a:r>
              <a:rPr kumimoji="1" lang="ko-KR" altLang="en-US" sz="1100" dirty="0">
                <a:solidFill>
                  <a:prstClr val="black"/>
                </a:solidFill>
              </a:rPr>
              <a:t>국내</a:t>
            </a:r>
            <a:r>
              <a:rPr kumimoji="1" lang="en-US" altLang="ko-KR" sz="1100" dirty="0">
                <a:solidFill>
                  <a:prstClr val="black"/>
                </a:solidFill>
              </a:rPr>
              <a:t>/</a:t>
            </a:r>
            <a:r>
              <a:rPr kumimoji="1" lang="ko-KR" altLang="en-US" sz="1100" dirty="0">
                <a:solidFill>
                  <a:prstClr val="black"/>
                </a:solidFill>
              </a:rPr>
              <a:t>해외</a:t>
            </a:r>
            <a:r>
              <a:rPr kumimoji="1" lang="en-US" altLang="ko-KR" sz="1100" dirty="0">
                <a:solidFill>
                  <a:prstClr val="black"/>
                </a:solidFill>
              </a:rPr>
              <a:t> </a:t>
            </a:r>
            <a:r>
              <a:rPr kumimoji="1" lang="ko-KR" altLang="en-US" sz="1100" dirty="0">
                <a:solidFill>
                  <a:prstClr val="black"/>
                </a:solidFill>
              </a:rPr>
              <a:t>대학 </a:t>
            </a:r>
            <a:r>
              <a:rPr kumimoji="1" lang="ko-KR" altLang="en-US" sz="1100" dirty="0" smtClean="0">
                <a:solidFill>
                  <a:prstClr val="black"/>
                </a:solidFill>
              </a:rPr>
              <a:t>교수</a:t>
            </a:r>
            <a:endParaRPr kumimoji="1" lang="en-US" altLang="ko-KR" sz="1050" b="1" dirty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463694"/>
              </p:ext>
            </p:extLst>
          </p:nvPr>
        </p:nvGraphicFramePr>
        <p:xfrm>
          <a:off x="476250" y="3452806"/>
          <a:ext cx="59055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127">
                  <a:extLst>
                    <a:ext uri="{9D8B030D-6E8A-4147-A177-3AD203B41FA5}">
                      <a16:colId xmlns:a16="http://schemas.microsoft.com/office/drawing/2014/main" val="4140267275"/>
                    </a:ext>
                  </a:extLst>
                </a:gridCol>
                <a:gridCol w="4639373">
                  <a:extLst>
                    <a:ext uri="{9D8B030D-6E8A-4147-A177-3AD203B41FA5}">
                      <a16:colId xmlns:a16="http://schemas.microsoft.com/office/drawing/2014/main" val="3021371634"/>
                    </a:ext>
                  </a:extLst>
                </a:gridCol>
              </a:tblGrid>
              <a:tr h="2019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신개념 이동수단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맞춤형 이동수단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올라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b="0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우버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b="0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그랩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), 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신개념 이동수단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(PBV,UAM)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6677688"/>
                  </a:ext>
                </a:extLst>
              </a:tr>
              <a:tr h="2019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전동화</a:t>
                      </a:r>
                      <a:endParaRPr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EV, HEV, PHEV, </a:t>
                      </a:r>
                      <a:r>
                        <a:rPr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에너지 솔루션 </a:t>
                      </a:r>
                      <a:r>
                        <a:rPr lang="en-US" altLang="ko-KR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배터리</a:t>
                      </a:r>
                      <a:r>
                        <a:rPr lang="en-US" altLang="ko-KR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000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충전기술</a:t>
                      </a:r>
                      <a:r>
                        <a:rPr lang="en-US" altLang="ko-KR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수소에너지</a:t>
                      </a:r>
                      <a:r>
                        <a:rPr lang="en-US" altLang="ko-KR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), Fuel Cell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5098792"/>
                  </a:ext>
                </a:extLst>
              </a:tr>
              <a:tr h="2019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커넥티비티</a:t>
                      </a:r>
                      <a:endParaRPr lang="ko-KR" altLang="en-US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딥러닝</a:t>
                      </a:r>
                      <a:r>
                        <a:rPr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엔진</a:t>
                      </a:r>
                      <a:r>
                        <a:rPr lang="en-US" altLang="ko-KR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스마트폰</a:t>
                      </a:r>
                      <a:r>
                        <a:rPr lang="en-US" altLang="ko-KR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r>
                        <a:rPr lang="ko-KR" altLang="en-US" sz="1000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모빌리티</a:t>
                      </a:r>
                      <a:r>
                        <a:rPr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연결기술</a:t>
                      </a:r>
                      <a:r>
                        <a:rPr lang="en-US" altLang="ko-KR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차량용 반도체 기술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742540"/>
                  </a:ext>
                </a:extLst>
              </a:tr>
              <a:tr h="2019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자율주행</a:t>
                      </a:r>
                      <a:endParaRPr lang="ko-KR" altLang="en-US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주행 안전</a:t>
                      </a:r>
                      <a:r>
                        <a:rPr lang="en-US" altLang="ko-KR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주행 편의</a:t>
                      </a:r>
                      <a:r>
                        <a:rPr lang="en-US" altLang="ko-KR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주차 안전</a:t>
                      </a:r>
                      <a:r>
                        <a:rPr lang="en-US" altLang="ko-KR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 </a:t>
                      </a:r>
                      <a:r>
                        <a:rPr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주차 편의 기술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3586504"/>
                  </a:ext>
                </a:extLst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840481"/>
              </p:ext>
            </p:extLst>
          </p:nvPr>
        </p:nvGraphicFramePr>
        <p:xfrm>
          <a:off x="476250" y="5058451"/>
          <a:ext cx="59055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127">
                  <a:extLst>
                    <a:ext uri="{9D8B030D-6E8A-4147-A177-3AD203B41FA5}">
                      <a16:colId xmlns:a16="http://schemas.microsoft.com/office/drawing/2014/main" val="4140267275"/>
                    </a:ext>
                  </a:extLst>
                </a:gridCol>
                <a:gridCol w="4639373">
                  <a:extLst>
                    <a:ext uri="{9D8B030D-6E8A-4147-A177-3AD203B41FA5}">
                      <a16:colId xmlns:a16="http://schemas.microsoft.com/office/drawing/2014/main" val="30213716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탄소중립</a:t>
                      </a:r>
                      <a:endParaRPr lang="en-US" altLang="ko-KR" sz="10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1" lang="ko-KR" altLang="en-US" sz="1000" b="0" dirty="0" smtClean="0">
                          <a:solidFill>
                            <a:schemeClr val="tx1"/>
                          </a:solidFill>
                        </a:rPr>
                        <a:t>친환경 에너지기술</a:t>
                      </a:r>
                      <a:r>
                        <a:rPr kumimoji="1" lang="en-US" altLang="ko-KR" sz="1000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kumimoji="1" lang="ko-KR" altLang="en-US" sz="1000" b="0" dirty="0" smtClean="0">
                          <a:solidFill>
                            <a:schemeClr val="tx1"/>
                          </a:solidFill>
                        </a:rPr>
                        <a:t>친환경 차량 기술</a:t>
                      </a:r>
                      <a:r>
                        <a:rPr kumimoji="1" lang="en-US" altLang="ko-KR" sz="1000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kumimoji="1" lang="ko-KR" altLang="en-US" sz="1000" b="0" dirty="0" smtClean="0">
                          <a:solidFill>
                            <a:schemeClr val="tx1"/>
                          </a:solidFill>
                        </a:rPr>
                        <a:t>친환경 소재 기술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66776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에너지그리드</a:t>
                      </a:r>
                      <a:endParaRPr lang="en-US" altLang="ko-KR" sz="10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재생에너지 수용성 확대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전력계통 안정도 향상 및 운영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소비자 참여 활성화</a:t>
                      </a:r>
                      <a:endParaRPr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50987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양자컴퓨터</a:t>
                      </a:r>
                      <a:endParaRPr lang="ko-KR" altLang="en-US" sz="10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양자 프로세서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알고리즘 및 응용 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SW, 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양자시뮬레이터 및 </a:t>
                      </a:r>
                      <a:r>
                        <a:rPr kumimoji="1" lang="ko-KR" altLang="en-US" sz="1000" dirty="0" err="1" smtClean="0">
                          <a:solidFill>
                            <a:prstClr val="black"/>
                          </a:solidFill>
                        </a:rPr>
                        <a:t>어닐러</a:t>
                      </a:r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7425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메타버스</a:t>
                      </a:r>
                      <a:endParaRPr lang="ko-KR" altLang="en-US" sz="10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증강현실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kumimoji="1" lang="ko-KR" altLang="en-US" sz="1000" dirty="0" err="1" smtClean="0">
                          <a:solidFill>
                            <a:prstClr val="black"/>
                          </a:solidFill>
                        </a:rPr>
                        <a:t>라이프로깅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kumimoji="1" lang="ko-KR" altLang="en-US" sz="1000" dirty="0" err="1" smtClean="0">
                          <a:solidFill>
                            <a:prstClr val="black"/>
                          </a:solidFill>
                        </a:rPr>
                        <a:t>거울세계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가상세계</a:t>
                      </a:r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35865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UAM</a:t>
                      </a:r>
                      <a:endParaRPr lang="ko-KR" altLang="en-US" sz="10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기체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/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부품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항행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/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교통관리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인프라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kumimoji="1" lang="ko-KR" altLang="en-US" sz="1000" dirty="0" err="1" smtClean="0">
                          <a:solidFill>
                            <a:prstClr val="black"/>
                          </a:solidFill>
                        </a:rPr>
                        <a:t>체계공학</a:t>
                      </a:r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7920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AI</a:t>
                      </a:r>
                      <a:endParaRPr lang="ko-KR" altLang="en-US" sz="10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영상 인식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/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분석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 신호 인식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/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분석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 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텍스트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&amp;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언어 인식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/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분석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데이터사이언스</a:t>
                      </a:r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0264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스마트팩토리</a:t>
                      </a:r>
                      <a:endParaRPr lang="ko-KR" altLang="en-US" sz="10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dirty="0" err="1" smtClean="0">
                          <a:solidFill>
                            <a:prstClr val="black"/>
                          </a:solidFill>
                        </a:rPr>
                        <a:t>제조플랫폼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제어 자동화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설비 자동화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공정 최적화</a:t>
                      </a:r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6745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로보틱스</a:t>
                      </a:r>
                      <a:endParaRPr lang="ko-KR" altLang="en-US" sz="10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서비스 로봇 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(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제조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물류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의료 등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), 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개인서비스 로봇 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(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가사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교육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엔터테인먼트 등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)</a:t>
                      </a:r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58093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스마트시티</a:t>
                      </a:r>
                      <a:endParaRPr lang="ko-KR" altLang="en-US" sz="10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스마트 </a:t>
                      </a:r>
                      <a:r>
                        <a:rPr kumimoji="1" lang="ko-KR" altLang="en-US" sz="1000" dirty="0" err="1" smtClean="0">
                          <a:solidFill>
                            <a:prstClr val="black"/>
                          </a:solidFill>
                        </a:rPr>
                        <a:t>도시운영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이동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안전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환경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에너지</a:t>
                      </a:r>
                      <a:r>
                        <a:rPr kumimoji="1" lang="en-US" altLang="ko-KR" sz="10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kumimoji="1" lang="ko-KR" altLang="en-US" sz="1000" dirty="0" smtClean="0">
                          <a:solidFill>
                            <a:prstClr val="black"/>
                          </a:solidFill>
                        </a:rPr>
                        <a:t>빌딩</a:t>
                      </a:r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2607455"/>
                  </a:ext>
                </a:extLst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401794" y="4485869"/>
            <a:ext cx="259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1" lang="en-US" altLang="ko-KR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kumimoji="1" lang="en-US" altLang="ko-KR" sz="900" dirty="0">
                <a:solidFill>
                  <a:schemeClr val="bg1">
                    <a:lumMod val="50000"/>
                  </a:schemeClr>
                </a:solidFill>
                <a:hlinkClick r:id="rId2"/>
              </a:rPr>
              <a:t>※ </a:t>
            </a:r>
            <a:r>
              <a:rPr kumimoji="1" lang="ko-KR" altLang="en-US" sz="900" dirty="0" smtClean="0">
                <a:solidFill>
                  <a:schemeClr val="bg1">
                    <a:lumMod val="50000"/>
                  </a:schemeClr>
                </a:solidFill>
                <a:hlinkClick r:id="rId2"/>
              </a:rPr>
              <a:t>상세내용은 홈페이지에서 확인 가능합니다</a:t>
            </a:r>
            <a:r>
              <a:rPr kumimoji="1" lang="en-US" altLang="ko-KR" sz="9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ko-KR" alt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2999029" y="8163371"/>
            <a:ext cx="175560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900" i="1" dirty="0">
                <a:solidFill>
                  <a:srgbClr val="0070C0"/>
                </a:solidFill>
              </a:rPr>
              <a:t>* </a:t>
            </a:r>
            <a:r>
              <a:rPr kumimoji="1" lang="en-US" altLang="ko-KR" sz="900" i="1" dirty="0" smtClean="0">
                <a:solidFill>
                  <a:srgbClr val="0070C0"/>
                </a:solidFill>
              </a:rPr>
              <a:t> </a:t>
            </a:r>
            <a:r>
              <a:rPr kumimoji="1" lang="ko-KR" altLang="en-US" sz="900" i="1" dirty="0" smtClean="0">
                <a:solidFill>
                  <a:srgbClr val="0070C0"/>
                </a:solidFill>
              </a:rPr>
              <a:t>제안 연구주제의 타당성 검토</a:t>
            </a:r>
            <a:endParaRPr lang="ko-KR" altLang="en-US" sz="900" dirty="0"/>
          </a:p>
        </p:txBody>
      </p:sp>
      <p:sp>
        <p:nvSpPr>
          <p:cNvPr id="32" name="직사각형 31"/>
          <p:cNvSpPr/>
          <p:nvPr/>
        </p:nvSpPr>
        <p:spPr>
          <a:xfrm>
            <a:off x="404058" y="9551011"/>
            <a:ext cx="82907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1000" dirty="0" smtClean="0">
                <a:solidFill>
                  <a:schemeClr val="bg1">
                    <a:lumMod val="50000"/>
                  </a:schemeClr>
                </a:solidFill>
              </a:rPr>
              <a:t>※</a:t>
            </a:r>
            <a:r>
              <a:rPr kumimoji="1" lang="ko-KR" altLang="en-US" sz="1000" dirty="0" smtClean="0">
                <a:solidFill>
                  <a:schemeClr val="bg1">
                    <a:lumMod val="50000"/>
                  </a:schemeClr>
                </a:solidFill>
              </a:rPr>
              <a:t>뒷장 계속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437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직사각형 13"/>
          <p:cNvSpPr>
            <a:spLocks noChangeArrowheads="1"/>
          </p:cNvSpPr>
          <p:nvPr/>
        </p:nvSpPr>
        <p:spPr bwMode="auto">
          <a:xfrm>
            <a:off x="258763" y="1275365"/>
            <a:ext cx="6337300" cy="4835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ko-KR" altLang="en-US" sz="500" b="1" dirty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200" b="1" dirty="0" smtClean="0">
                <a:solidFill>
                  <a:srgbClr val="3199D8"/>
                </a:solidFill>
              </a:rPr>
              <a:t>5</a:t>
            </a:r>
            <a:r>
              <a:rPr kumimoji="1" lang="en-US" altLang="ko-KR" sz="1200" b="1" dirty="0">
                <a:solidFill>
                  <a:srgbClr val="3199D8"/>
                </a:solidFill>
              </a:rPr>
              <a:t>. </a:t>
            </a:r>
            <a:r>
              <a:rPr kumimoji="1" lang="ko-KR" altLang="en-US" sz="1200" b="1" dirty="0" smtClean="0">
                <a:solidFill>
                  <a:srgbClr val="3199D8"/>
                </a:solidFill>
              </a:rPr>
              <a:t>세부일정</a:t>
            </a:r>
            <a:endParaRPr kumimoji="1" lang="en-US" altLang="ko-KR" sz="1200" dirty="0">
              <a:solidFill>
                <a:srgbClr val="3199D8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900" b="1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900" b="1" dirty="0">
              <a:solidFill>
                <a:srgbClr val="0000FF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900" b="1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900" b="1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900" b="1" dirty="0">
              <a:solidFill>
                <a:srgbClr val="0000FF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900" b="1" dirty="0">
              <a:solidFill>
                <a:srgbClr val="0000FF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1000" b="1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500" b="1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200" b="1" dirty="0" smtClean="0">
                <a:solidFill>
                  <a:srgbClr val="3199D8"/>
                </a:solidFill>
              </a:rPr>
              <a:t>6. </a:t>
            </a:r>
            <a:r>
              <a:rPr kumimoji="1" lang="ko-KR" altLang="en-US" sz="1200" b="1" dirty="0" err="1">
                <a:solidFill>
                  <a:srgbClr val="3199D8"/>
                </a:solidFill>
              </a:rPr>
              <a:t>접수방법</a:t>
            </a:r>
            <a:r>
              <a:rPr kumimoji="1" lang="ko-KR" altLang="en-US" sz="1000" dirty="0">
                <a:solidFill>
                  <a:prstClr val="black"/>
                </a:solidFill>
              </a:rPr>
              <a:t/>
            </a:r>
            <a:br>
              <a:rPr kumimoji="1" lang="ko-KR" altLang="en-US" sz="1000" dirty="0">
                <a:solidFill>
                  <a:prstClr val="black"/>
                </a:solidFill>
              </a:rPr>
            </a:br>
            <a:r>
              <a:rPr kumimoji="1" lang="ko-KR" altLang="en-US" sz="1050" b="1" dirty="0">
                <a:solidFill>
                  <a:prstClr val="black"/>
                </a:solidFill>
              </a:rPr>
              <a:t>  </a:t>
            </a:r>
            <a:r>
              <a:rPr kumimoji="1" lang="ko-KR" altLang="en-US" sz="1050" b="1" dirty="0" smtClean="0">
                <a:solidFill>
                  <a:prstClr val="black"/>
                </a:solidFill>
              </a:rPr>
              <a:t> </a:t>
            </a:r>
            <a:r>
              <a:rPr kumimoji="1" lang="ko-KR" altLang="en-US" sz="1100" dirty="0" smtClean="0">
                <a:solidFill>
                  <a:prstClr val="black"/>
                </a:solidFill>
              </a:rPr>
              <a:t>① </a:t>
            </a:r>
            <a:r>
              <a:rPr kumimoji="1" lang="ko-KR" altLang="en-US" sz="1100" dirty="0" err="1">
                <a:solidFill>
                  <a:prstClr val="black"/>
                </a:solidFill>
              </a:rPr>
              <a:t>공모사이트</a:t>
            </a:r>
            <a:r>
              <a:rPr kumimoji="1" lang="ko-KR" altLang="en-US" sz="1100" dirty="0">
                <a:solidFill>
                  <a:prstClr val="black"/>
                </a:solidFill>
              </a:rPr>
              <a:t> </a:t>
            </a:r>
            <a:r>
              <a:rPr kumimoji="1" lang="en-US" altLang="ko-KR" sz="1100" dirty="0">
                <a:solidFill>
                  <a:prstClr val="black"/>
                </a:solidFill>
              </a:rPr>
              <a:t>: </a:t>
            </a:r>
            <a:r>
              <a:rPr kumimoji="1" lang="en-US" altLang="ko-KR" sz="1100" dirty="0">
                <a:solidFill>
                  <a:prstClr val="black"/>
                </a:solidFill>
                <a:hlinkClick r:id="rId2"/>
              </a:rPr>
              <a:t>https://oasis.hyundai-ngv.com</a:t>
            </a:r>
            <a:r>
              <a:rPr kumimoji="1" lang="en-US" altLang="ko-KR" sz="1100" dirty="0">
                <a:solidFill>
                  <a:prstClr val="black"/>
                </a:solidFill>
              </a:rPr>
              <a:t> </a:t>
            </a:r>
            <a:endParaRPr kumimoji="1" lang="en-US" altLang="ko-KR" sz="1100" dirty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100" dirty="0" smtClean="0">
                <a:solidFill>
                  <a:prstClr val="black"/>
                </a:solidFill>
              </a:rPr>
              <a:t>   ② </a:t>
            </a:r>
            <a:r>
              <a:rPr kumimoji="1" lang="ko-KR" altLang="en-US" sz="1100" dirty="0" smtClean="0">
                <a:solidFill>
                  <a:prstClr val="black"/>
                </a:solidFill>
              </a:rPr>
              <a:t>작성 </a:t>
            </a:r>
            <a:r>
              <a:rPr kumimoji="1" lang="ko-KR" altLang="en-US" sz="1100" dirty="0">
                <a:solidFill>
                  <a:prstClr val="black"/>
                </a:solidFill>
              </a:rPr>
              <a:t>분량 </a:t>
            </a:r>
            <a:r>
              <a:rPr kumimoji="1" lang="en-US" altLang="ko-KR" sz="1100" dirty="0">
                <a:solidFill>
                  <a:prstClr val="black"/>
                </a:solidFill>
              </a:rPr>
              <a:t>: </a:t>
            </a:r>
            <a:r>
              <a:rPr kumimoji="1" lang="ko-KR" altLang="en-US" sz="1100" dirty="0">
                <a:solidFill>
                  <a:prstClr val="black"/>
                </a:solidFill>
              </a:rPr>
              <a:t>최대 </a:t>
            </a:r>
            <a:r>
              <a:rPr kumimoji="1" lang="en-US" altLang="ko-KR" sz="1100" dirty="0">
                <a:solidFill>
                  <a:prstClr val="black"/>
                </a:solidFill>
              </a:rPr>
              <a:t>10</a:t>
            </a:r>
            <a:r>
              <a:rPr kumimoji="1" lang="ko-KR" altLang="en-US" sz="1100" dirty="0" smtClean="0">
                <a:solidFill>
                  <a:prstClr val="black"/>
                </a:solidFill>
              </a:rPr>
              <a:t>페이지 </a:t>
            </a:r>
            <a:r>
              <a:rPr kumimoji="1" lang="en-US" altLang="ko-KR" sz="1100" dirty="0" smtClean="0">
                <a:solidFill>
                  <a:prstClr val="black"/>
                </a:solidFill>
              </a:rPr>
              <a:t>(</a:t>
            </a:r>
            <a:r>
              <a:rPr kumimoji="1" lang="ko-KR" altLang="en-US" sz="1100" dirty="0" err="1" smtClean="0">
                <a:solidFill>
                  <a:prstClr val="black"/>
                </a:solidFill>
              </a:rPr>
              <a:t>첨부제외</a:t>
            </a:r>
            <a:r>
              <a:rPr kumimoji="1" lang="en-US" altLang="ko-KR" sz="1100" dirty="0" smtClean="0">
                <a:solidFill>
                  <a:prstClr val="black"/>
                </a:solidFill>
              </a:rPr>
              <a:t>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500" dirty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200" b="1" dirty="0">
                <a:solidFill>
                  <a:srgbClr val="3199D8"/>
                </a:solidFill>
              </a:rPr>
              <a:t>7. </a:t>
            </a:r>
            <a:r>
              <a:rPr kumimoji="1" lang="ko-KR" altLang="en-US" sz="1200" b="1" dirty="0">
                <a:solidFill>
                  <a:srgbClr val="3199D8"/>
                </a:solidFill>
              </a:rPr>
              <a:t>기타사항</a:t>
            </a:r>
            <a:endParaRPr kumimoji="1" lang="en-US" altLang="ko-KR" sz="1200" b="1" dirty="0">
              <a:solidFill>
                <a:srgbClr val="3199D8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ko-KR" altLang="en-US" sz="1000" dirty="0">
                <a:solidFill>
                  <a:prstClr val="black"/>
                </a:solidFill>
              </a:rPr>
              <a:t>  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 </a:t>
            </a:r>
            <a:r>
              <a:rPr kumimoji="1" lang="ko-KR" altLang="en-US" sz="1100" dirty="0" smtClean="0">
                <a:solidFill>
                  <a:prstClr val="black"/>
                </a:solidFill>
              </a:rPr>
              <a:t>① </a:t>
            </a:r>
            <a:r>
              <a:rPr kumimoji="1" lang="ko-KR" altLang="en-US" sz="1100" dirty="0">
                <a:solidFill>
                  <a:prstClr val="black"/>
                </a:solidFill>
              </a:rPr>
              <a:t>제안 내용 검토 및 </a:t>
            </a:r>
            <a:r>
              <a:rPr kumimoji="1" lang="ko-KR" altLang="en-US" sz="1100" dirty="0" smtClean="0">
                <a:solidFill>
                  <a:prstClr val="black"/>
                </a:solidFill>
              </a:rPr>
              <a:t>채택은 </a:t>
            </a:r>
            <a:r>
              <a:rPr kumimoji="1" lang="ko-KR" altLang="en-US" sz="1100" dirty="0">
                <a:solidFill>
                  <a:prstClr val="black"/>
                </a:solidFill>
              </a:rPr>
              <a:t>내부 기준에 따름</a:t>
            </a:r>
            <a:endParaRPr kumimoji="1" lang="en-US" altLang="ko-KR" sz="1100" dirty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100" dirty="0">
                <a:solidFill>
                  <a:prstClr val="black"/>
                </a:solidFill>
              </a:rPr>
              <a:t>  </a:t>
            </a:r>
            <a:r>
              <a:rPr kumimoji="1" lang="en-US" altLang="ko-KR" sz="1100" dirty="0" smtClean="0">
                <a:solidFill>
                  <a:prstClr val="black"/>
                </a:solidFill>
              </a:rPr>
              <a:t> </a:t>
            </a:r>
            <a:r>
              <a:rPr kumimoji="1" lang="ko-KR" altLang="en-US" sz="1100" dirty="0" smtClean="0">
                <a:solidFill>
                  <a:prstClr val="black"/>
                </a:solidFill>
              </a:rPr>
              <a:t>② </a:t>
            </a:r>
            <a:r>
              <a:rPr kumimoji="1" lang="ko-KR" altLang="en-US" sz="1100" dirty="0">
                <a:solidFill>
                  <a:prstClr val="black"/>
                </a:solidFill>
              </a:rPr>
              <a:t>공모 채택 후 과제 계약 시 현대자동차그룹 표준 계약서 적용 예정</a:t>
            </a:r>
            <a:endParaRPr kumimoji="1" lang="en-US" altLang="ko-KR" sz="1100" dirty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ko-KR" altLang="en-US" sz="1100" dirty="0">
                <a:solidFill>
                  <a:prstClr val="black"/>
                </a:solidFill>
              </a:rPr>
              <a:t>  </a:t>
            </a:r>
            <a:r>
              <a:rPr kumimoji="1" lang="ko-KR" altLang="en-US" sz="1100" dirty="0" smtClean="0">
                <a:solidFill>
                  <a:prstClr val="black"/>
                </a:solidFill>
              </a:rPr>
              <a:t> ③ </a:t>
            </a:r>
            <a:r>
              <a:rPr kumimoji="1" lang="ko-KR" altLang="en-US" sz="1100" dirty="0">
                <a:solidFill>
                  <a:prstClr val="black"/>
                </a:solidFill>
              </a:rPr>
              <a:t>공모 채택 후 결격 사유 발생시 취소될 수 </a:t>
            </a:r>
            <a:r>
              <a:rPr kumimoji="1" lang="ko-KR" altLang="en-US" sz="1100" dirty="0" smtClean="0">
                <a:solidFill>
                  <a:prstClr val="black"/>
                </a:solidFill>
              </a:rPr>
              <a:t>있음</a:t>
            </a:r>
            <a:endParaRPr kumimoji="1" lang="en-US" altLang="ko-KR" sz="1100" dirty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1000" b="1" dirty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200" b="1" dirty="0" smtClean="0">
                <a:solidFill>
                  <a:srgbClr val="3199D8"/>
                </a:solidFill>
              </a:rPr>
              <a:t>8</a:t>
            </a:r>
            <a:r>
              <a:rPr kumimoji="1" lang="en-US" altLang="ko-KR" sz="1200" b="1" dirty="0">
                <a:solidFill>
                  <a:srgbClr val="3199D8"/>
                </a:solidFill>
              </a:rPr>
              <a:t>. </a:t>
            </a:r>
            <a:r>
              <a:rPr kumimoji="1" lang="ko-KR" altLang="en-US" sz="1200" b="1" dirty="0">
                <a:solidFill>
                  <a:srgbClr val="3199D8"/>
                </a:solidFill>
              </a:rPr>
              <a:t>문의처 </a:t>
            </a:r>
            <a:r>
              <a:rPr kumimoji="1" lang="en-US" altLang="ko-KR" sz="1200" b="1" dirty="0">
                <a:solidFill>
                  <a:srgbClr val="3199D8"/>
                </a:solidFill>
              </a:rPr>
              <a:t>: </a:t>
            </a:r>
            <a:r>
              <a:rPr kumimoji="1" lang="ko-KR" altLang="en-US" sz="1100" dirty="0" err="1">
                <a:solidFill>
                  <a:prstClr val="black"/>
                </a:solidFill>
              </a:rPr>
              <a:t>현대엔지비</a:t>
            </a:r>
            <a:r>
              <a:rPr kumimoji="1" lang="ko-KR" altLang="en-US" sz="1100" dirty="0">
                <a:solidFill>
                  <a:prstClr val="black"/>
                </a:solidFill>
              </a:rPr>
              <a:t> 공모 담당자 </a:t>
            </a:r>
            <a:r>
              <a:rPr kumimoji="1" lang="en-US" altLang="ko-KR" sz="1100" dirty="0">
                <a:solidFill>
                  <a:prstClr val="black"/>
                </a:solidFill>
              </a:rPr>
              <a:t>(</a:t>
            </a:r>
            <a:r>
              <a:rPr kumimoji="1" lang="pt-BR" altLang="ko-KR" sz="1100" dirty="0">
                <a:solidFill>
                  <a:prstClr val="black"/>
                </a:solidFill>
              </a:rPr>
              <a:t>E-mail : </a:t>
            </a:r>
            <a:r>
              <a:rPr kumimoji="1" lang="pt-BR" altLang="ko-KR" sz="1100" dirty="0">
                <a:solidFill>
                  <a:prstClr val="black"/>
                </a:solidFill>
                <a:hlinkClick r:id="rId3"/>
              </a:rPr>
              <a:t>rndfuture@hyundai-ngv.com</a:t>
            </a:r>
            <a:r>
              <a:rPr kumimoji="1" lang="pt-BR" altLang="ko-KR" sz="1100" dirty="0">
                <a:solidFill>
                  <a:prstClr val="black"/>
                </a:solidFill>
              </a:rPr>
              <a:t>)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1000" dirty="0">
              <a:solidFill>
                <a:prstClr val="black"/>
              </a:solidFill>
            </a:endParaRP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986172"/>
              </p:ext>
            </p:extLst>
          </p:nvPr>
        </p:nvGraphicFramePr>
        <p:xfrm>
          <a:off x="476250" y="1672434"/>
          <a:ext cx="5905500" cy="121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6208">
                  <a:extLst>
                    <a:ext uri="{9D8B030D-6E8A-4147-A177-3AD203B41FA5}">
                      <a16:colId xmlns:a16="http://schemas.microsoft.com/office/drawing/2014/main" val="3401607042"/>
                    </a:ext>
                  </a:extLst>
                </a:gridCol>
                <a:gridCol w="3909292">
                  <a:extLst>
                    <a:ext uri="{9D8B030D-6E8A-4147-A177-3AD203B41FA5}">
                      <a16:colId xmlns:a16="http://schemas.microsoft.com/office/drawing/2014/main" val="1197510005"/>
                    </a:ext>
                  </a:extLst>
                </a:gridCol>
              </a:tblGrid>
              <a:tr h="1337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일정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내용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5770965"/>
                  </a:ext>
                </a:extLst>
              </a:tr>
              <a:tr h="13375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'22. 7. 15 (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금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∼ 8. 10 (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수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 17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시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연구제안서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접수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홈페이지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</a:rPr>
                        <a:t> 접수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0271987"/>
                  </a:ext>
                </a:extLst>
              </a:tr>
              <a:tr h="13375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'22. 8. 11 (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목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 ~ 10. 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21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금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심의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혁신성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실현가능성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활용가능성 등 평가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797162"/>
                  </a:ext>
                </a:extLst>
              </a:tr>
              <a:tr h="13375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'22. 10. 27 (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목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최종 결과 발표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    *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개별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E-mail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안내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2840788"/>
                  </a:ext>
                </a:extLst>
              </a:tr>
              <a:tr h="13375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'22.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 11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</a:rPr>
                        <a:t>월 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~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타당성 연구과제 착수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8172552"/>
                  </a:ext>
                </a:extLst>
              </a:tr>
            </a:tbl>
          </a:graphicData>
        </a:graphic>
      </p:graphicFrame>
      <p:sp>
        <p:nvSpPr>
          <p:cNvPr id="24" name="직사각형 23"/>
          <p:cNvSpPr/>
          <p:nvPr/>
        </p:nvSpPr>
        <p:spPr>
          <a:xfrm>
            <a:off x="376342" y="2882319"/>
            <a:ext cx="2686954" cy="2774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>
              <a:lnSpc>
                <a:spcPct val="150000"/>
              </a:lnSpc>
              <a:buClr>
                <a:srgbClr val="000000"/>
              </a:buClr>
              <a:buSzPts val="1600"/>
            </a:pPr>
            <a:r>
              <a:rPr kumimoji="1" lang="en-US" altLang="ko-KR" sz="9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kumimoji="1"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※ </a:t>
            </a:r>
            <a:r>
              <a:rPr kumimoji="1" lang="ko-KR" altLang="en-US" sz="900" dirty="0" smtClean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일정은 </a:t>
            </a:r>
            <a:r>
              <a:rPr kumimoji="1" lang="ko-KR" altLang="en-US" sz="9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내부 사정에 의해 변경될 수 있습니다</a:t>
            </a:r>
            <a:r>
              <a:rPr kumimoji="1"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3210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10224</TotalTime>
  <Words>448</Words>
  <Application>Microsoft Office PowerPoint</Application>
  <PresentationFormat>A4 용지(210x297mm)</PresentationFormat>
  <Paragraphs>94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2</vt:i4>
      </vt:variant>
    </vt:vector>
  </HeadingPairs>
  <TitlesOfParts>
    <vt:vector size="11" baseType="lpstr">
      <vt:lpstr>맑은 고딕</vt:lpstr>
      <vt:lpstr>현대하모니 L</vt:lpstr>
      <vt:lpstr>현대하모니 M</vt:lpstr>
      <vt:lpstr>Arial</vt:lpstr>
      <vt:lpstr>Calibri</vt:lpstr>
      <vt:lpstr>디자인 사용자 지정</vt:lpstr>
      <vt:lpstr>1_디자인 사용자 지정</vt:lpstr>
      <vt:lpstr>2_디자인 사용자 지정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전문가 협업 운영 매뉴얼</dc:title>
  <dc:creator>안효제</dc:creator>
  <cp:lastModifiedBy>고종민/과장/기술협력팀</cp:lastModifiedBy>
  <cp:revision>495</cp:revision>
  <cp:lastPrinted>2022-07-08T04:25:04Z</cp:lastPrinted>
  <dcterms:created xsi:type="dcterms:W3CDTF">2017-02-28T05:08:50Z</dcterms:created>
  <dcterms:modified xsi:type="dcterms:W3CDTF">2022-07-18T06:54:46Z</dcterms:modified>
</cp:coreProperties>
</file>