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6858000" cy="9144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>
        <p:scale>
          <a:sx n="80" d="100"/>
          <a:sy n="80" d="100"/>
        </p:scale>
        <p:origin x="-1650" y="-7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 smtClean="0"/>
              <a:t>마스터 부제목 스타일 편집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35D98-D22F-4CFB-92CF-F1AE594EFF4B}" type="datetimeFigureOut">
              <a:rPr lang="ko-KR" altLang="en-US" smtClean="0"/>
              <a:pPr/>
              <a:t>2011-09-22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C36E6-61F5-4602-93C2-5FC6A74B7E8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35D98-D22F-4CFB-92CF-F1AE594EFF4B}" type="datetimeFigureOut">
              <a:rPr lang="ko-KR" altLang="en-US" smtClean="0"/>
              <a:pPr/>
              <a:t>2011-09-22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C36E6-61F5-4602-93C2-5FC6A74B7E8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3729037" y="488951"/>
            <a:ext cx="1157288" cy="10401300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257175" y="488951"/>
            <a:ext cx="3357563" cy="10401300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35D98-D22F-4CFB-92CF-F1AE594EFF4B}" type="datetimeFigureOut">
              <a:rPr lang="ko-KR" altLang="en-US" smtClean="0"/>
              <a:pPr/>
              <a:t>2011-09-22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C36E6-61F5-4602-93C2-5FC6A74B7E8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35D98-D22F-4CFB-92CF-F1AE594EFF4B}" type="datetimeFigureOut">
              <a:rPr lang="ko-KR" altLang="en-US" smtClean="0"/>
              <a:pPr/>
              <a:t>2011-09-22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C36E6-61F5-4602-93C2-5FC6A74B7E8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35D98-D22F-4CFB-92CF-F1AE594EFF4B}" type="datetimeFigureOut">
              <a:rPr lang="ko-KR" altLang="en-US" smtClean="0"/>
              <a:pPr/>
              <a:t>2011-09-22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C36E6-61F5-4602-93C2-5FC6A74B7E8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257175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2628900" y="2844800"/>
            <a:ext cx="2257425" cy="8045451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35D98-D22F-4CFB-92CF-F1AE594EFF4B}" type="datetimeFigureOut">
              <a:rPr lang="ko-KR" altLang="en-US" smtClean="0"/>
              <a:pPr/>
              <a:t>2011-09-22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C36E6-61F5-4602-93C2-5FC6A74B7E8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35D98-D22F-4CFB-92CF-F1AE594EFF4B}" type="datetimeFigureOut">
              <a:rPr lang="ko-KR" altLang="en-US" smtClean="0"/>
              <a:pPr/>
              <a:t>2011-09-22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C36E6-61F5-4602-93C2-5FC6A74B7E8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35D98-D22F-4CFB-92CF-F1AE594EFF4B}" type="datetimeFigureOut">
              <a:rPr lang="ko-KR" altLang="en-US" smtClean="0"/>
              <a:pPr/>
              <a:t>2011-09-22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C36E6-61F5-4602-93C2-5FC6A74B7E8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35D98-D22F-4CFB-92CF-F1AE594EFF4B}" type="datetimeFigureOut">
              <a:rPr lang="ko-KR" altLang="en-US" smtClean="0"/>
              <a:pPr/>
              <a:t>2011-09-22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C36E6-61F5-4602-93C2-5FC6A74B7E8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35D98-D22F-4CFB-92CF-F1AE594EFF4B}" type="datetimeFigureOut">
              <a:rPr lang="ko-KR" altLang="en-US" smtClean="0"/>
              <a:pPr/>
              <a:t>2011-09-22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C36E6-61F5-4602-93C2-5FC6A74B7E8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5E35D98-D22F-4CFB-92CF-F1AE594EFF4B}" type="datetimeFigureOut">
              <a:rPr lang="ko-KR" altLang="en-US" smtClean="0"/>
              <a:pPr/>
              <a:t>2011-09-22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1AC36E6-61F5-4602-93C2-5FC6A74B7E8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ko-KR" altLang="en-US"/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ko-KR" altLang="en-US"/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5E35D98-D22F-4CFB-92CF-F1AE594EFF4B}" type="datetimeFigureOut">
              <a:rPr lang="ko-KR" altLang="en-US" smtClean="0"/>
              <a:pPr/>
              <a:t>2011-09-22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AC36E6-61F5-4602-93C2-5FC6A74B7E8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1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1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1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모서리가 둥근 직사각형 58"/>
          <p:cNvSpPr/>
          <p:nvPr/>
        </p:nvSpPr>
        <p:spPr>
          <a:xfrm>
            <a:off x="4652979" y="2893803"/>
            <a:ext cx="1879200" cy="219078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8" name="모서리가 둥근 직사각형 57"/>
          <p:cNvSpPr/>
          <p:nvPr/>
        </p:nvSpPr>
        <p:spPr>
          <a:xfrm>
            <a:off x="2516175" y="2893803"/>
            <a:ext cx="1825650" cy="2190780"/>
          </a:xfrm>
          <a:prstGeom prst="roundRect">
            <a:avLst/>
          </a:prstGeom>
          <a:solidFill>
            <a:schemeClr val="bg1"/>
          </a:solidFill>
          <a:ln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7" name="모서리가 둥근 직사각형 56"/>
          <p:cNvSpPr/>
          <p:nvPr/>
        </p:nvSpPr>
        <p:spPr>
          <a:xfrm>
            <a:off x="325395" y="2893803"/>
            <a:ext cx="1879200" cy="2190780"/>
          </a:xfrm>
          <a:prstGeom prst="roundRect">
            <a:avLst/>
          </a:prstGeom>
          <a:solidFill>
            <a:schemeClr val="bg1"/>
          </a:solidFill>
          <a:ln w="3175"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2" name="직사각형 31"/>
          <p:cNvSpPr/>
          <p:nvPr/>
        </p:nvSpPr>
        <p:spPr>
          <a:xfrm>
            <a:off x="0" y="299979"/>
            <a:ext cx="6858000" cy="1022364"/>
          </a:xfrm>
          <a:prstGeom prst="rect">
            <a:avLst/>
          </a:pr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43" name="오른쪽 화살표 42"/>
          <p:cNvSpPr/>
          <p:nvPr/>
        </p:nvSpPr>
        <p:spPr>
          <a:xfrm>
            <a:off x="179343" y="6167950"/>
            <a:ext cx="6462801" cy="1716111"/>
          </a:xfrm>
          <a:prstGeom prst="rightArrow">
            <a:avLst>
              <a:gd name="adj1" fmla="val 50000"/>
              <a:gd name="adj2" fmla="val 29106"/>
            </a:avLst>
          </a:prstGeom>
          <a:gradFill flip="none" rotWithShape="1">
            <a:gsLst>
              <a:gs pos="0">
                <a:schemeClr val="accent1">
                  <a:shade val="30000"/>
                  <a:satMod val="115000"/>
                </a:schemeClr>
              </a:gs>
              <a:gs pos="50000">
                <a:schemeClr val="accent1">
                  <a:shade val="67500"/>
                  <a:satMod val="115000"/>
                </a:schemeClr>
              </a:gs>
              <a:gs pos="100000">
                <a:schemeClr val="accent1">
                  <a:lumMod val="20000"/>
                  <a:lumOff val="80000"/>
                  <a:alpha val="10000"/>
                </a:schemeClr>
              </a:gs>
            </a:gsLst>
            <a:lin ang="10800000" scaled="1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8" name="직사각형 7"/>
          <p:cNvSpPr/>
          <p:nvPr/>
        </p:nvSpPr>
        <p:spPr>
          <a:xfrm>
            <a:off x="350795" y="1488294"/>
            <a:ext cx="162000" cy="162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12" name="직사각형 11"/>
          <p:cNvSpPr/>
          <p:nvPr/>
        </p:nvSpPr>
        <p:spPr>
          <a:xfrm>
            <a:off x="285356" y="373005"/>
            <a:ext cx="6287298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pPr algn="ctr"/>
            <a:r>
              <a:rPr lang="ko-KR" altLang="en-US" sz="2600" b="1" dirty="0" smtClean="0">
                <a:ln w="50800"/>
              </a:rPr>
              <a:t>한양대학교 일반대학원 경영컨설팅학과</a:t>
            </a:r>
            <a:endParaRPr lang="en-US" altLang="ko-KR" sz="2600" b="1" dirty="0" smtClean="0">
              <a:ln w="50800"/>
            </a:endParaRPr>
          </a:p>
          <a:p>
            <a:pPr algn="ctr"/>
            <a:r>
              <a:rPr lang="en-US" altLang="ko-KR" sz="2400" b="1" dirty="0" smtClean="0">
                <a:ln w="50800"/>
              </a:rPr>
              <a:t>2012</a:t>
            </a:r>
            <a:r>
              <a:rPr lang="ko-KR" altLang="en-US" sz="2400" b="1" dirty="0" smtClean="0">
                <a:ln w="50800"/>
              </a:rPr>
              <a:t>학년도 석</a:t>
            </a:r>
            <a:r>
              <a:rPr lang="en-US" altLang="ko-KR" sz="2400" b="1" dirty="0" smtClean="0">
                <a:ln w="50800"/>
              </a:rPr>
              <a:t>·</a:t>
            </a:r>
            <a:r>
              <a:rPr lang="ko-KR" altLang="en-US" sz="2400" b="1" dirty="0" smtClean="0">
                <a:ln w="50800"/>
              </a:rPr>
              <a:t>박사과정 신입생 모집</a:t>
            </a:r>
            <a:r>
              <a:rPr lang="ko-KR" altLang="en-US" sz="2800" b="1" dirty="0" smtClean="0">
                <a:ln w="50800"/>
              </a:rPr>
              <a:t> </a:t>
            </a:r>
            <a:endParaRPr lang="en-US" altLang="ko-KR" sz="2800" b="1" dirty="0">
              <a:ln w="50800"/>
            </a:endParaRPr>
          </a:p>
        </p:txBody>
      </p:sp>
      <p:sp>
        <p:nvSpPr>
          <p:cNvPr id="23" name="내용 개체 틀 2"/>
          <p:cNvSpPr txBox="1">
            <a:spLocks/>
          </p:cNvSpPr>
          <p:nvPr/>
        </p:nvSpPr>
        <p:spPr bwMode="auto">
          <a:xfrm>
            <a:off x="580987" y="1320057"/>
            <a:ext cx="5921414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0"/>
          <a:lstStyle/>
          <a:p>
            <a:pPr>
              <a:lnSpc>
                <a:spcPct val="120000"/>
              </a:lnSpc>
            </a:pPr>
            <a:r>
              <a:rPr lang="ko-KR" altLang="en-US" sz="1400" b="1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Times New Roman" pitchFamily="18" charset="0"/>
              </a:rPr>
              <a:t>아시아 최고의 경영전문 컨설턴트 성장 기회 제공 </a:t>
            </a:r>
            <a:endParaRPr lang="ko-KR" altLang="en-US" sz="1400" b="1" dirty="0">
              <a:solidFill>
                <a:srgbClr val="000000"/>
              </a:solidFill>
              <a:latin typeface="맑은 고딕" pitchFamily="50" charset="-127"/>
              <a:ea typeface="맑은 고딕" pitchFamily="50" charset="-127"/>
              <a:cs typeface="Times New Roman" pitchFamily="18" charset="0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580987" y="1686160"/>
            <a:ext cx="5773703" cy="701731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ko-KR" altLang="en-US" sz="1100" dirty="0" smtClean="0">
                <a:latin typeface="+mn-ea"/>
              </a:rPr>
              <a:t>아시아 최고수준의 </a:t>
            </a:r>
            <a:r>
              <a:rPr lang="ko-KR" altLang="en-US" sz="1100" b="1" dirty="0" smtClean="0">
                <a:latin typeface="+mn-ea"/>
              </a:rPr>
              <a:t>경영전문 </a:t>
            </a:r>
            <a:r>
              <a:rPr lang="ko-KR" altLang="en-US" sz="1100" b="1" spc="-150" dirty="0" smtClean="0">
                <a:latin typeface="+mn-ea"/>
              </a:rPr>
              <a:t>컨설턴트 양성</a:t>
            </a:r>
            <a:r>
              <a:rPr lang="ko-KR" altLang="en-US" sz="1100" spc="-150" dirty="0" smtClean="0">
                <a:latin typeface="+mn-ea"/>
              </a:rPr>
              <a:t>을 위한</a:t>
            </a:r>
            <a:r>
              <a:rPr lang="ko-KR" altLang="en-US" sz="1100" dirty="0" smtClean="0">
                <a:latin typeface="+mn-ea"/>
              </a:rPr>
              <a:t> </a:t>
            </a:r>
            <a:r>
              <a:rPr lang="ko-KR" altLang="en-US" sz="1100" b="1" spc="-150" dirty="0" smtClean="0">
                <a:latin typeface="+mn-ea"/>
              </a:rPr>
              <a:t>한양대학교 일반대학원 </a:t>
            </a:r>
            <a:r>
              <a:rPr lang="ko-KR" altLang="en-US" sz="1100" b="1" dirty="0" smtClean="0">
                <a:latin typeface="+mn-ea"/>
              </a:rPr>
              <a:t>경영컨설팅학과</a:t>
            </a:r>
            <a:r>
              <a:rPr lang="ko-KR" altLang="en-US" sz="1100" dirty="0" smtClean="0">
                <a:latin typeface="+mn-ea"/>
              </a:rPr>
              <a:t>는 총 </a:t>
            </a:r>
            <a:r>
              <a:rPr lang="en-US" altLang="ko-KR" sz="1100" dirty="0" smtClean="0">
                <a:latin typeface="+mn-ea"/>
              </a:rPr>
              <a:t>50</a:t>
            </a:r>
            <a:r>
              <a:rPr lang="ko-KR" altLang="en-US" sz="1100" dirty="0" smtClean="0">
                <a:latin typeface="+mn-ea"/>
              </a:rPr>
              <a:t>억 규모의 컨설팅대학원 및 </a:t>
            </a:r>
            <a:r>
              <a:rPr lang="en-US" altLang="ko-KR" sz="1100" spc="-150" dirty="0" smtClean="0">
                <a:latin typeface="+mn-ea"/>
              </a:rPr>
              <a:t>R&amp;D</a:t>
            </a:r>
            <a:r>
              <a:rPr lang="ko-KR" altLang="en-US" sz="1100" spc="-150" dirty="0" smtClean="0">
                <a:latin typeface="+mn-ea"/>
              </a:rPr>
              <a:t>센터 개설</a:t>
            </a:r>
            <a:r>
              <a:rPr lang="ko-KR" altLang="en-US" sz="1100" dirty="0" smtClean="0">
                <a:latin typeface="+mn-ea"/>
              </a:rPr>
              <a:t> </a:t>
            </a:r>
            <a:r>
              <a:rPr lang="ko-KR" altLang="en-US" sz="1100" b="1" dirty="0" smtClean="0">
                <a:latin typeface="+mn-ea"/>
              </a:rPr>
              <a:t>국책사업으로 선정된 학과</a:t>
            </a:r>
            <a:r>
              <a:rPr lang="ko-KR" altLang="en-US" sz="1100" dirty="0" smtClean="0">
                <a:latin typeface="+mn-ea"/>
              </a:rPr>
              <a:t>로서</a:t>
            </a:r>
            <a:r>
              <a:rPr lang="en-US" altLang="ko-KR" sz="1100" dirty="0" smtClean="0">
                <a:latin typeface="+mn-ea"/>
              </a:rPr>
              <a:t>, 2012</a:t>
            </a:r>
            <a:r>
              <a:rPr lang="ko-KR" altLang="en-US" sz="1100" spc="-150" dirty="0" smtClean="0">
                <a:latin typeface="+mn-ea"/>
              </a:rPr>
              <a:t>학년도</a:t>
            </a:r>
            <a:r>
              <a:rPr lang="ko-KR" altLang="en-US" sz="1100" dirty="0" smtClean="0">
                <a:latin typeface="+mn-ea"/>
              </a:rPr>
              <a:t> </a:t>
            </a:r>
            <a:r>
              <a:rPr lang="ko-KR" altLang="en-US" sz="1100" spc="-150" dirty="0" smtClean="0">
                <a:latin typeface="+mn-ea"/>
              </a:rPr>
              <a:t>전기 석</a:t>
            </a:r>
            <a:r>
              <a:rPr lang="en-US" altLang="ko-KR" sz="1100" spc="-150" dirty="0" smtClean="0">
                <a:latin typeface="+mn-ea"/>
              </a:rPr>
              <a:t>·</a:t>
            </a:r>
            <a:r>
              <a:rPr lang="ko-KR" altLang="en-US" sz="1100" spc="-150" dirty="0" smtClean="0">
                <a:latin typeface="+mn-ea"/>
              </a:rPr>
              <a:t>박사과정</a:t>
            </a:r>
            <a:r>
              <a:rPr lang="ko-KR" altLang="en-US" sz="1100" dirty="0" smtClean="0">
                <a:latin typeface="+mn-ea"/>
              </a:rPr>
              <a:t> 신입생을 </a:t>
            </a:r>
            <a:r>
              <a:rPr lang="ko-KR" altLang="en-US" sz="1100" spc="-150" dirty="0" smtClean="0">
                <a:latin typeface="+mn-ea"/>
              </a:rPr>
              <a:t>모집</a:t>
            </a:r>
            <a:r>
              <a:rPr lang="ko-KR" altLang="en-US" sz="1100" dirty="0" smtClean="0">
                <a:latin typeface="+mn-ea"/>
              </a:rPr>
              <a:t>합니다</a:t>
            </a:r>
            <a:r>
              <a:rPr lang="en-US" altLang="ko-KR" sz="1100" dirty="0" smtClean="0">
                <a:latin typeface="+mn-ea"/>
              </a:rPr>
              <a:t>. </a:t>
            </a:r>
            <a:endParaRPr lang="en-US" altLang="ko-KR" sz="1100" b="1" dirty="0" smtClean="0">
              <a:latin typeface="+mn-ea"/>
            </a:endParaRPr>
          </a:p>
        </p:txBody>
      </p:sp>
      <p:sp>
        <p:nvSpPr>
          <p:cNvPr id="27" name="직사각형 26"/>
          <p:cNvSpPr/>
          <p:nvPr/>
        </p:nvSpPr>
        <p:spPr>
          <a:xfrm>
            <a:off x="110339" y="8889904"/>
            <a:ext cx="6637323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altLang="ko-KR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Graduate School of Management Consulting, </a:t>
            </a:r>
            <a:r>
              <a:rPr lang="en-US" altLang="ko-KR" sz="1000" dirty="0" err="1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Hanyang</a:t>
            </a:r>
            <a:r>
              <a:rPr lang="en-US" altLang="ko-KR" sz="1000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+mn-ea"/>
              </a:rPr>
              <a:t> University</a:t>
            </a:r>
            <a:endParaRPr lang="ko-KR" altLang="en-US" sz="1000" dirty="0" smtClean="0">
              <a:solidFill>
                <a:schemeClr val="tx1">
                  <a:lumMod val="65000"/>
                  <a:lumOff val="35000"/>
                </a:schemeClr>
              </a:solidFill>
              <a:latin typeface="+mn-ea"/>
            </a:endParaRPr>
          </a:p>
        </p:txBody>
      </p:sp>
      <p:sp>
        <p:nvSpPr>
          <p:cNvPr id="29" name="직사각형 28"/>
          <p:cNvSpPr/>
          <p:nvPr/>
        </p:nvSpPr>
        <p:spPr>
          <a:xfrm>
            <a:off x="350795" y="5990002"/>
            <a:ext cx="162000" cy="162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30" name="내용 개체 틀 2"/>
          <p:cNvSpPr txBox="1">
            <a:spLocks/>
          </p:cNvSpPr>
          <p:nvPr/>
        </p:nvSpPr>
        <p:spPr bwMode="auto">
          <a:xfrm>
            <a:off x="580987" y="5821765"/>
            <a:ext cx="5921414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0"/>
          <a:lstStyle/>
          <a:p>
            <a:pPr>
              <a:lnSpc>
                <a:spcPct val="120000"/>
              </a:lnSpc>
            </a:pPr>
            <a:r>
              <a:rPr lang="en-US" altLang="ko-KR" sz="1400" b="1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Times New Roman" pitchFamily="18" charset="0"/>
              </a:rPr>
              <a:t>2012</a:t>
            </a:r>
            <a:r>
              <a:rPr lang="ko-KR" altLang="en-US" sz="1400" b="1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Times New Roman" pitchFamily="18" charset="0"/>
              </a:rPr>
              <a:t>학년도 전기 석</a:t>
            </a:r>
            <a:r>
              <a:rPr lang="en-US" altLang="ko-KR" sz="1400" b="1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Times New Roman" pitchFamily="18" charset="0"/>
              </a:rPr>
              <a:t>·</a:t>
            </a:r>
            <a:r>
              <a:rPr lang="ko-KR" altLang="en-US" sz="1400" b="1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Times New Roman" pitchFamily="18" charset="0"/>
              </a:rPr>
              <a:t>박사과정 신입생 모집 일정</a:t>
            </a:r>
            <a:endParaRPr lang="ko-KR" altLang="en-US" sz="1400" b="1" dirty="0">
              <a:solidFill>
                <a:srgbClr val="000000"/>
              </a:solidFill>
              <a:latin typeface="맑은 고딕" pitchFamily="50" charset="-127"/>
              <a:ea typeface="맑은 고딕" pitchFamily="50" charset="-127"/>
              <a:cs typeface="Times New Roman" pitchFamily="18" charset="0"/>
            </a:endParaRPr>
          </a:p>
        </p:txBody>
      </p:sp>
      <p:sp>
        <p:nvSpPr>
          <p:cNvPr id="40" name="모서리가 둥근 직사각형 39"/>
          <p:cNvSpPr/>
          <p:nvPr/>
        </p:nvSpPr>
        <p:spPr bwMode="auto">
          <a:xfrm>
            <a:off x="1617080" y="6246070"/>
            <a:ext cx="1168978" cy="936000"/>
          </a:xfrm>
          <a:prstGeom prst="roundRect">
            <a:avLst>
              <a:gd name="adj" fmla="val 4915"/>
            </a:avLst>
          </a:prstGeom>
          <a:solidFill>
            <a:srgbClr val="FFFFFF">
              <a:alpha val="94902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t" anchorCtr="0"/>
          <a:lstStyle/>
          <a:p>
            <a:pPr algn="ctr">
              <a:lnSpc>
                <a:spcPts val="1700"/>
              </a:lnSpc>
              <a:defRPr/>
            </a:pPr>
            <a:r>
              <a:rPr lang="ko-KR" altLang="en-US" sz="1100" b="1" spc="-150" dirty="0" smtClean="0">
                <a:solidFill>
                  <a:prstClr val="black"/>
                </a:solidFill>
                <a:cs typeface="Times New Roman" pitchFamily="18" charset="0"/>
              </a:rPr>
              <a:t>원서접수 기간</a:t>
            </a:r>
            <a:endParaRPr lang="en-US" altLang="ko-KR" sz="1100" b="1" spc="-150" dirty="0" smtClean="0">
              <a:solidFill>
                <a:prstClr val="black"/>
              </a:solidFill>
              <a:cs typeface="Times New Roman" pitchFamily="18" charset="0"/>
            </a:endParaRPr>
          </a:p>
          <a:p>
            <a:pPr algn="ctr">
              <a:lnSpc>
                <a:spcPts val="1700"/>
              </a:lnSpc>
              <a:defRPr/>
            </a:pPr>
            <a:endParaRPr lang="en-US" altLang="ko-KR" sz="1100" b="1" u="sng" dirty="0" smtClean="0">
              <a:solidFill>
                <a:schemeClr val="tx1">
                  <a:lumMod val="65000"/>
                  <a:lumOff val="35000"/>
                </a:schemeClr>
              </a:solidFill>
              <a:cs typeface="Times New Roman" pitchFamily="18" charset="0"/>
            </a:endParaRPr>
          </a:p>
          <a:p>
            <a:pPr algn="ctr">
              <a:lnSpc>
                <a:spcPts val="1700"/>
              </a:lnSpc>
              <a:defRPr/>
            </a:pPr>
            <a:r>
              <a:rPr lang="en-US" altLang="ko-KR" sz="11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Times New Roman" pitchFamily="18" charset="0"/>
              </a:rPr>
              <a:t>2011.10.19(</a:t>
            </a:r>
            <a:r>
              <a:rPr lang="ko-KR" alt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Times New Roman" pitchFamily="18" charset="0"/>
              </a:rPr>
              <a:t>수</a:t>
            </a:r>
            <a:r>
              <a:rPr lang="en-US" altLang="ko-KR" sz="11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Times New Roman" pitchFamily="18" charset="0"/>
              </a:rPr>
              <a:t>)</a:t>
            </a:r>
          </a:p>
          <a:p>
            <a:pPr algn="ctr">
              <a:lnSpc>
                <a:spcPts val="1700"/>
              </a:lnSpc>
              <a:defRPr/>
            </a:pPr>
            <a:r>
              <a:rPr lang="en-US" altLang="ko-KR" sz="11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Times New Roman" pitchFamily="18" charset="0"/>
              </a:rPr>
              <a:t>  ~2011.10.24(</a:t>
            </a:r>
            <a:r>
              <a:rPr lang="ko-KR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Times New Roman" pitchFamily="18" charset="0"/>
              </a:rPr>
              <a:t>월</a:t>
            </a:r>
            <a:r>
              <a:rPr lang="en-US" altLang="ko-KR" sz="11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Times New Roman" pitchFamily="18" charset="0"/>
              </a:rPr>
              <a:t>)</a:t>
            </a:r>
            <a:endParaRPr lang="en-US" altLang="ko-KR" sz="1100" dirty="0" smtClean="0">
              <a:solidFill>
                <a:prstClr val="black"/>
              </a:solidFill>
              <a:cs typeface="Times New Roman" pitchFamily="18" charset="0"/>
            </a:endParaRPr>
          </a:p>
        </p:txBody>
      </p:sp>
      <p:sp>
        <p:nvSpPr>
          <p:cNvPr id="41" name="모서리가 둥근 직사각형 40"/>
          <p:cNvSpPr/>
          <p:nvPr/>
        </p:nvSpPr>
        <p:spPr bwMode="auto">
          <a:xfrm>
            <a:off x="2902964" y="6246070"/>
            <a:ext cx="1168978" cy="936000"/>
          </a:xfrm>
          <a:prstGeom prst="roundRect">
            <a:avLst>
              <a:gd name="adj" fmla="val 4915"/>
            </a:avLst>
          </a:prstGeom>
          <a:solidFill>
            <a:srgbClr val="FFFFFF">
              <a:alpha val="94902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t" anchorCtr="0"/>
          <a:lstStyle/>
          <a:p>
            <a:pPr algn="ctr">
              <a:lnSpc>
                <a:spcPts val="1700"/>
              </a:lnSpc>
              <a:defRPr/>
            </a:pPr>
            <a:r>
              <a:rPr lang="ko-KR" altLang="en-US" sz="1100" b="1" spc="-150" dirty="0" smtClean="0">
                <a:solidFill>
                  <a:prstClr val="black"/>
                </a:solidFill>
                <a:cs typeface="Times New Roman" pitchFamily="18" charset="0"/>
              </a:rPr>
              <a:t>첨부서류 제출 기간</a:t>
            </a:r>
            <a:endParaRPr lang="en-US" altLang="ko-KR" sz="1100" b="1" spc="-150" dirty="0" smtClean="0">
              <a:solidFill>
                <a:prstClr val="black"/>
              </a:solidFill>
              <a:cs typeface="Times New Roman" pitchFamily="18" charset="0"/>
            </a:endParaRPr>
          </a:p>
          <a:p>
            <a:pPr algn="dist">
              <a:lnSpc>
                <a:spcPts val="1700"/>
              </a:lnSpc>
              <a:defRPr/>
            </a:pPr>
            <a:endParaRPr lang="en-US" altLang="ko-KR" sz="1100" b="1" spc="-150" dirty="0" smtClean="0">
              <a:solidFill>
                <a:schemeClr val="tx1">
                  <a:lumMod val="65000"/>
                  <a:lumOff val="35000"/>
                </a:schemeClr>
              </a:solidFill>
              <a:cs typeface="Times New Roman" pitchFamily="18" charset="0"/>
            </a:endParaRPr>
          </a:p>
          <a:p>
            <a:pPr algn="ctr">
              <a:lnSpc>
                <a:spcPts val="1700"/>
              </a:lnSpc>
              <a:defRPr/>
            </a:pPr>
            <a:r>
              <a:rPr lang="en-US" altLang="ko-KR" sz="11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Times New Roman" pitchFamily="18" charset="0"/>
              </a:rPr>
              <a:t>2011.10.19(</a:t>
            </a:r>
            <a:r>
              <a:rPr lang="ko-KR" alt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Times New Roman" pitchFamily="18" charset="0"/>
              </a:rPr>
              <a:t>수</a:t>
            </a:r>
            <a:r>
              <a:rPr lang="en-US" altLang="ko-KR" sz="11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Times New Roman" pitchFamily="18" charset="0"/>
              </a:rPr>
              <a:t>)</a:t>
            </a:r>
          </a:p>
          <a:p>
            <a:pPr algn="ctr">
              <a:lnSpc>
                <a:spcPts val="1700"/>
              </a:lnSpc>
              <a:defRPr/>
            </a:pPr>
            <a:r>
              <a:rPr lang="en-US" altLang="ko-KR" sz="11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Times New Roman" pitchFamily="18" charset="0"/>
              </a:rPr>
              <a:t>  ~2011.10.25(</a:t>
            </a:r>
            <a:r>
              <a:rPr lang="ko-KR" altLang="en-US" sz="11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Times New Roman" pitchFamily="18" charset="0"/>
              </a:rPr>
              <a:t>화</a:t>
            </a:r>
            <a:r>
              <a:rPr lang="en-US" altLang="ko-KR" sz="11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Times New Roman" pitchFamily="18" charset="0"/>
              </a:rPr>
              <a:t>)</a:t>
            </a:r>
            <a:endParaRPr lang="en-US" altLang="ko-KR" sz="1100" dirty="0" smtClean="0">
              <a:solidFill>
                <a:prstClr val="black"/>
              </a:solidFill>
              <a:cs typeface="Times New Roman" pitchFamily="18" charset="0"/>
            </a:endParaRPr>
          </a:p>
        </p:txBody>
      </p:sp>
      <p:sp>
        <p:nvSpPr>
          <p:cNvPr id="42" name="모서리가 둥근 직사각형 41"/>
          <p:cNvSpPr/>
          <p:nvPr/>
        </p:nvSpPr>
        <p:spPr bwMode="auto">
          <a:xfrm>
            <a:off x="4183367" y="6246070"/>
            <a:ext cx="1103021" cy="936000"/>
          </a:xfrm>
          <a:prstGeom prst="roundRect">
            <a:avLst>
              <a:gd name="adj" fmla="val 4915"/>
            </a:avLst>
          </a:prstGeom>
          <a:solidFill>
            <a:srgbClr val="FFFFFF">
              <a:alpha val="94902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t" anchorCtr="0"/>
          <a:lstStyle/>
          <a:p>
            <a:pPr algn="ctr">
              <a:lnSpc>
                <a:spcPts val="1700"/>
              </a:lnSpc>
              <a:defRPr/>
            </a:pPr>
            <a:r>
              <a:rPr lang="ko-KR" altLang="en-US" sz="1100" b="1" spc="-150" dirty="0" smtClean="0">
                <a:solidFill>
                  <a:prstClr val="black"/>
                </a:solidFill>
                <a:cs typeface="Times New Roman" pitchFamily="18" charset="0"/>
              </a:rPr>
              <a:t>면접 시험일</a:t>
            </a:r>
            <a:endParaRPr lang="en-US" altLang="ko-KR" sz="1100" b="1" spc="-150" dirty="0" smtClean="0">
              <a:solidFill>
                <a:prstClr val="black"/>
              </a:solidFill>
              <a:cs typeface="Times New Roman" pitchFamily="18" charset="0"/>
            </a:endParaRPr>
          </a:p>
          <a:p>
            <a:pPr algn="dist">
              <a:lnSpc>
                <a:spcPts val="1700"/>
              </a:lnSpc>
              <a:defRPr/>
            </a:pPr>
            <a:endParaRPr lang="en-US" altLang="ko-KR" sz="1100" b="1" spc="-150" dirty="0" smtClean="0">
              <a:solidFill>
                <a:schemeClr val="tx1">
                  <a:lumMod val="65000"/>
                  <a:lumOff val="35000"/>
                </a:schemeClr>
              </a:solidFill>
              <a:cs typeface="Times New Roman" pitchFamily="18" charset="0"/>
            </a:endParaRPr>
          </a:p>
          <a:p>
            <a:pPr algn="ctr">
              <a:lnSpc>
                <a:spcPts val="1700"/>
              </a:lnSpc>
              <a:defRPr/>
            </a:pPr>
            <a:r>
              <a:rPr lang="en-US" altLang="ko-KR" sz="11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Times New Roman" pitchFamily="18" charset="0"/>
              </a:rPr>
              <a:t>2011.11.05(</a:t>
            </a:r>
            <a:r>
              <a:rPr lang="ko-KR" altLang="en-US" sz="1100" dirty="0">
                <a:solidFill>
                  <a:schemeClr val="tx1">
                    <a:lumMod val="65000"/>
                    <a:lumOff val="35000"/>
                  </a:schemeClr>
                </a:solidFill>
                <a:cs typeface="Times New Roman" pitchFamily="18" charset="0"/>
              </a:rPr>
              <a:t>토</a:t>
            </a:r>
            <a:r>
              <a:rPr lang="en-US" altLang="ko-KR" sz="110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Times New Roman" pitchFamily="18" charset="0"/>
              </a:rPr>
              <a:t>)</a:t>
            </a:r>
            <a:endParaRPr lang="en-US" altLang="ko-KR" sz="1100" dirty="0" smtClean="0">
              <a:solidFill>
                <a:prstClr val="black"/>
              </a:solidFill>
              <a:cs typeface="Times New Roman" pitchFamily="18" charset="0"/>
            </a:endParaRPr>
          </a:p>
        </p:txBody>
      </p:sp>
      <p:sp>
        <p:nvSpPr>
          <p:cNvPr id="44" name="모서리가 둥근 직사각형 43"/>
          <p:cNvSpPr/>
          <p:nvPr/>
        </p:nvSpPr>
        <p:spPr bwMode="auto">
          <a:xfrm>
            <a:off x="5401104" y="6246070"/>
            <a:ext cx="1099730" cy="936000"/>
          </a:xfrm>
          <a:prstGeom prst="roundRect">
            <a:avLst>
              <a:gd name="adj" fmla="val 4915"/>
            </a:avLst>
          </a:prstGeom>
          <a:solidFill>
            <a:srgbClr val="002060"/>
          </a:solidFill>
          <a:ln w="3175">
            <a:solidFill>
              <a:schemeClr val="bg1"/>
            </a:solidFill>
          </a:ln>
          <a:effectLst>
            <a:outerShdw blurRad="50800" dist="38100" dir="5400000" algn="t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t" anchorCtr="0"/>
          <a:lstStyle/>
          <a:p>
            <a:pPr algn="ctr">
              <a:lnSpc>
                <a:spcPts val="1700"/>
              </a:lnSpc>
              <a:defRPr/>
            </a:pPr>
            <a:r>
              <a:rPr lang="ko-KR" altLang="en-US" sz="1100" b="1" spc="-150" dirty="0" smtClean="0">
                <a:solidFill>
                  <a:schemeClr val="bg1"/>
                </a:solidFill>
                <a:cs typeface="Times New Roman" pitchFamily="18" charset="0"/>
              </a:rPr>
              <a:t>합격자 발표</a:t>
            </a:r>
            <a:endParaRPr lang="en-US" altLang="ko-KR" sz="1100" b="1" spc="-150" dirty="0" smtClean="0">
              <a:solidFill>
                <a:schemeClr val="bg1"/>
              </a:solidFill>
              <a:cs typeface="Times New Roman" pitchFamily="18" charset="0"/>
            </a:endParaRPr>
          </a:p>
          <a:p>
            <a:pPr algn="ctr">
              <a:lnSpc>
                <a:spcPts val="1700"/>
              </a:lnSpc>
              <a:defRPr/>
            </a:pPr>
            <a:endParaRPr lang="en-US" altLang="ko-KR" sz="1100" b="1" dirty="0" smtClean="0">
              <a:solidFill>
                <a:schemeClr val="bg1"/>
              </a:solidFill>
              <a:cs typeface="Times New Roman" pitchFamily="18" charset="0"/>
            </a:endParaRPr>
          </a:p>
          <a:p>
            <a:pPr algn="ctr">
              <a:lnSpc>
                <a:spcPts val="1700"/>
              </a:lnSpc>
              <a:defRPr/>
            </a:pPr>
            <a:r>
              <a:rPr lang="en-US" altLang="ko-KR" sz="1100" b="1" dirty="0" smtClean="0">
                <a:solidFill>
                  <a:schemeClr val="bg1"/>
                </a:solidFill>
                <a:cs typeface="Times New Roman" pitchFamily="18" charset="0"/>
              </a:rPr>
              <a:t>2011.12.02</a:t>
            </a:r>
            <a:r>
              <a:rPr lang="en-US" altLang="ko-KR" sz="1100" b="1" spc="-150" dirty="0" smtClean="0">
                <a:solidFill>
                  <a:schemeClr val="bg1"/>
                </a:solidFill>
                <a:cs typeface="Times New Roman" pitchFamily="18" charset="0"/>
              </a:rPr>
              <a:t>(</a:t>
            </a:r>
            <a:r>
              <a:rPr lang="ko-KR" altLang="en-US" sz="1100" b="1" spc="-150" dirty="0" smtClean="0">
                <a:solidFill>
                  <a:schemeClr val="bg1"/>
                </a:solidFill>
                <a:cs typeface="Times New Roman" pitchFamily="18" charset="0"/>
              </a:rPr>
              <a:t>금</a:t>
            </a:r>
            <a:r>
              <a:rPr lang="en-US" altLang="ko-KR" sz="1100" b="1" spc="-150" dirty="0" smtClean="0">
                <a:solidFill>
                  <a:schemeClr val="bg1"/>
                </a:solidFill>
                <a:cs typeface="Times New Roman" pitchFamily="18" charset="0"/>
              </a:rPr>
              <a:t>)</a:t>
            </a:r>
          </a:p>
        </p:txBody>
      </p:sp>
      <p:sp>
        <p:nvSpPr>
          <p:cNvPr id="45" name="직사각형 44"/>
          <p:cNvSpPr/>
          <p:nvPr/>
        </p:nvSpPr>
        <p:spPr>
          <a:xfrm>
            <a:off x="350795" y="2540274"/>
            <a:ext cx="162000" cy="162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46" name="내용 개체 틀 2"/>
          <p:cNvSpPr txBox="1">
            <a:spLocks/>
          </p:cNvSpPr>
          <p:nvPr/>
        </p:nvSpPr>
        <p:spPr bwMode="auto">
          <a:xfrm>
            <a:off x="580987" y="2372037"/>
            <a:ext cx="5921414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0"/>
          <a:lstStyle/>
          <a:p>
            <a:pPr>
              <a:lnSpc>
                <a:spcPct val="120000"/>
              </a:lnSpc>
            </a:pPr>
            <a:r>
              <a:rPr lang="ko-KR" altLang="en-US" sz="1400" b="1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Times New Roman" pitchFamily="18" charset="0"/>
              </a:rPr>
              <a:t>입학생을 위한 특전</a:t>
            </a:r>
            <a:endParaRPr lang="ko-KR" altLang="en-US" sz="1400" b="1" dirty="0">
              <a:solidFill>
                <a:srgbClr val="000000"/>
              </a:solidFill>
              <a:latin typeface="맑은 고딕" pitchFamily="50" charset="-127"/>
              <a:ea typeface="맑은 고딕" pitchFamily="50" charset="-127"/>
              <a:cs typeface="Times New Roman" pitchFamily="18" charset="0"/>
            </a:endParaRPr>
          </a:p>
        </p:txBody>
      </p:sp>
      <p:sp>
        <p:nvSpPr>
          <p:cNvPr id="54" name="직사각형 53"/>
          <p:cNvSpPr/>
          <p:nvPr/>
        </p:nvSpPr>
        <p:spPr>
          <a:xfrm>
            <a:off x="350795" y="7624764"/>
            <a:ext cx="162000" cy="162000"/>
          </a:xfrm>
          <a:prstGeom prst="rect">
            <a:avLst/>
          </a:prstGeom>
          <a:solidFill>
            <a:schemeClr val="tx2">
              <a:lumMod val="20000"/>
              <a:lumOff val="80000"/>
            </a:schemeClr>
          </a:solidFill>
          <a:ln>
            <a:noFill/>
          </a:ln>
          <a:effectLst/>
          <a:scene3d>
            <a:camera prst="perspectiveFront" fov="5100000">
              <a:rot lat="0" lon="2100000" rev="0"/>
            </a:camera>
            <a:lightRig rig="flood" dir="t">
              <a:rot lat="0" lon="0" rev="13800000"/>
            </a:lightRig>
          </a:scene3d>
          <a:sp3d extrusionH="107950" prstMaterial="plastic">
            <a:bevelT w="82550" h="63500" prst="divot"/>
            <a:bevelB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ko-KR" altLang="en-US"/>
          </a:p>
        </p:txBody>
      </p:sp>
      <p:sp>
        <p:nvSpPr>
          <p:cNvPr id="55" name="내용 개체 틀 2"/>
          <p:cNvSpPr txBox="1">
            <a:spLocks/>
          </p:cNvSpPr>
          <p:nvPr/>
        </p:nvSpPr>
        <p:spPr bwMode="auto">
          <a:xfrm>
            <a:off x="580987" y="7456527"/>
            <a:ext cx="5921414" cy="447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 anchorCtr="0"/>
          <a:lstStyle/>
          <a:p>
            <a:pPr>
              <a:lnSpc>
                <a:spcPct val="120000"/>
              </a:lnSpc>
            </a:pPr>
            <a:r>
              <a:rPr lang="ko-KR" altLang="en-US" sz="1400" b="1" dirty="0" smtClean="0">
                <a:solidFill>
                  <a:srgbClr val="000000"/>
                </a:solidFill>
                <a:latin typeface="맑은 고딕" pitchFamily="50" charset="-127"/>
                <a:ea typeface="맑은 고딕" pitchFamily="50" charset="-127"/>
                <a:cs typeface="Times New Roman" pitchFamily="18" charset="0"/>
              </a:rPr>
              <a:t>입학 문의</a:t>
            </a:r>
            <a:endParaRPr lang="ko-KR" altLang="en-US" sz="1400" b="1" dirty="0">
              <a:solidFill>
                <a:srgbClr val="000000"/>
              </a:solidFill>
              <a:latin typeface="맑은 고딕" pitchFamily="50" charset="-127"/>
              <a:ea typeface="맑은 고딕" pitchFamily="50" charset="-127"/>
              <a:cs typeface="Times New Roman" pitchFamily="18" charset="0"/>
            </a:endParaRPr>
          </a:p>
        </p:txBody>
      </p:sp>
      <p:sp>
        <p:nvSpPr>
          <p:cNvPr id="56" name="TextBox 55"/>
          <p:cNvSpPr txBox="1"/>
          <p:nvPr/>
        </p:nvSpPr>
        <p:spPr>
          <a:xfrm>
            <a:off x="580987" y="7802625"/>
            <a:ext cx="5951618" cy="90486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20000"/>
              </a:lnSpc>
              <a:defRPr/>
            </a:pPr>
            <a:r>
              <a:rPr lang="ko-KR" altLang="en-US" sz="1100" dirty="0" smtClean="0">
                <a:latin typeface="+mn-ea"/>
              </a:rPr>
              <a:t>홈페이지 </a:t>
            </a:r>
            <a:r>
              <a:rPr lang="en-US" altLang="ko-KR" sz="1100" dirty="0" smtClean="0">
                <a:latin typeface="+mn-ea"/>
              </a:rPr>
              <a:t>: http://mc.hanyang.ac.kr</a:t>
            </a:r>
          </a:p>
          <a:p>
            <a:pPr algn="just">
              <a:lnSpc>
                <a:spcPct val="120000"/>
              </a:lnSpc>
              <a:tabLst>
                <a:tab pos="600075" algn="l"/>
              </a:tabLst>
              <a:defRPr/>
            </a:pPr>
            <a:r>
              <a:rPr lang="en-US" altLang="ko-KR" sz="1100" dirty="0" smtClean="0">
                <a:latin typeface="+mn-ea"/>
              </a:rPr>
              <a:t>E-mail 	: mcmaster@hanyang.ac.kr</a:t>
            </a:r>
          </a:p>
          <a:p>
            <a:pPr>
              <a:lnSpc>
                <a:spcPct val="120000"/>
              </a:lnSpc>
              <a:tabLst>
                <a:tab pos="600075" algn="l"/>
              </a:tabLst>
              <a:defRPr/>
            </a:pPr>
            <a:r>
              <a:rPr lang="ko-KR" altLang="en-US" sz="1100" dirty="0" smtClean="0">
                <a:latin typeface="+mn-ea"/>
              </a:rPr>
              <a:t>기타문의</a:t>
            </a:r>
            <a:r>
              <a:rPr lang="en-US" altLang="ko-KR" sz="1100" dirty="0" smtClean="0">
                <a:latin typeface="+mn-ea"/>
              </a:rPr>
              <a:t>	: </a:t>
            </a:r>
            <a:r>
              <a:rPr lang="ko-KR" altLang="en-US" sz="1100" spc="150" dirty="0" smtClean="0">
                <a:latin typeface="+mn-ea"/>
              </a:rPr>
              <a:t>한양대학교 일반대학원 경영컨설팅학과   </a:t>
            </a:r>
            <a:endParaRPr lang="en-US" altLang="ko-KR" sz="1100" spc="150" dirty="0" smtClean="0">
              <a:latin typeface="+mn-ea"/>
            </a:endParaRPr>
          </a:p>
          <a:p>
            <a:pPr>
              <a:lnSpc>
                <a:spcPct val="120000"/>
              </a:lnSpc>
              <a:tabLst>
                <a:tab pos="600075" algn="l"/>
                <a:tab pos="2381250" algn="l"/>
              </a:tabLst>
              <a:defRPr/>
            </a:pPr>
            <a:r>
              <a:rPr lang="en-US" altLang="ko-KR" sz="1100" b="1" dirty="0" smtClean="0">
                <a:latin typeface="+mn-ea"/>
              </a:rPr>
              <a:t>	  TEL</a:t>
            </a:r>
            <a:r>
              <a:rPr lang="en-US" altLang="ko-KR" sz="1100" dirty="0" smtClean="0">
                <a:latin typeface="+mn-ea"/>
              </a:rPr>
              <a:t> 031.400.5036 	</a:t>
            </a:r>
            <a:r>
              <a:rPr lang="en-US" altLang="ko-KR" sz="1100" b="1" dirty="0" smtClean="0">
                <a:latin typeface="+mn-ea"/>
              </a:rPr>
              <a:t>FAX</a:t>
            </a:r>
            <a:r>
              <a:rPr lang="en-US" altLang="ko-KR" sz="1100" dirty="0" smtClean="0">
                <a:latin typeface="+mn-ea"/>
              </a:rPr>
              <a:t> 031.436.8105</a:t>
            </a:r>
          </a:p>
        </p:txBody>
      </p:sp>
      <p:sp>
        <p:nvSpPr>
          <p:cNvPr id="34" name="모서리가 둥근 직사각형 33"/>
          <p:cNvSpPr/>
          <p:nvPr/>
        </p:nvSpPr>
        <p:spPr>
          <a:xfrm>
            <a:off x="544473" y="2747751"/>
            <a:ext cx="1440000" cy="360000"/>
          </a:xfrm>
          <a:prstGeom prst="round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100" dirty="0" err="1" smtClean="0"/>
              <a:t>풍부한장학금지원</a:t>
            </a:r>
            <a:endParaRPr lang="ko-KR" altLang="en-US" sz="1100" dirty="0"/>
          </a:p>
        </p:txBody>
      </p:sp>
      <p:sp>
        <p:nvSpPr>
          <p:cNvPr id="38" name="모서리가 둥근 직사각형 37"/>
          <p:cNvSpPr/>
          <p:nvPr/>
        </p:nvSpPr>
        <p:spPr>
          <a:xfrm>
            <a:off x="2698739" y="2747751"/>
            <a:ext cx="1440000" cy="360000"/>
          </a:xfrm>
          <a:prstGeom prst="round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100" dirty="0" smtClean="0"/>
              <a:t>해외 유수 대학과의 상호교류</a:t>
            </a:r>
            <a:endParaRPr lang="ko-KR" altLang="en-US" sz="1100" dirty="0"/>
          </a:p>
        </p:txBody>
      </p:sp>
      <p:sp>
        <p:nvSpPr>
          <p:cNvPr id="39" name="모서리가 둥근 직사각형 38"/>
          <p:cNvSpPr/>
          <p:nvPr/>
        </p:nvSpPr>
        <p:spPr>
          <a:xfrm>
            <a:off x="4853006" y="2747751"/>
            <a:ext cx="1440000" cy="360000"/>
          </a:xfrm>
          <a:prstGeom prst="round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100" dirty="0" smtClean="0"/>
              <a:t>국내외 컨설팅기관과의 협력</a:t>
            </a:r>
            <a:endParaRPr lang="ko-KR" altLang="en-US" sz="1100" dirty="0"/>
          </a:p>
        </p:txBody>
      </p:sp>
      <p:sp>
        <p:nvSpPr>
          <p:cNvPr id="60" name="직사각형 59"/>
          <p:cNvSpPr/>
          <p:nvPr/>
        </p:nvSpPr>
        <p:spPr>
          <a:xfrm>
            <a:off x="325395" y="3309416"/>
            <a:ext cx="1789136" cy="144655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ko-KR" altLang="en-US" sz="1100" dirty="0" smtClean="0"/>
              <a:t> </a:t>
            </a:r>
            <a:r>
              <a:rPr lang="ko-KR" altLang="en-US" sz="1100" b="1" dirty="0" err="1" smtClean="0"/>
              <a:t>풀타임</a:t>
            </a:r>
            <a:r>
              <a:rPr lang="en-US" altLang="ko-KR" sz="1100" b="1" dirty="0" smtClean="0"/>
              <a:t>(Full-time)</a:t>
            </a:r>
            <a:r>
              <a:rPr lang="ko-KR" altLang="en-US" sz="1100" b="1" dirty="0" smtClean="0"/>
              <a:t> 학생 </a:t>
            </a:r>
            <a:endParaRPr lang="en-US" altLang="ko-KR" sz="1100" b="1" dirty="0" smtClean="0"/>
          </a:p>
          <a:p>
            <a:r>
              <a:rPr lang="en-US" altLang="ko-KR" sz="1100" b="1" dirty="0" smtClean="0"/>
              <a:t>   </a:t>
            </a:r>
            <a:r>
              <a:rPr lang="ko-KR" altLang="en-US" sz="1100" b="1" dirty="0" smtClean="0">
                <a:solidFill>
                  <a:srgbClr val="C00000"/>
                </a:solidFill>
              </a:rPr>
              <a:t>전액 장학금</a:t>
            </a:r>
            <a:r>
              <a:rPr lang="ko-KR" altLang="en-US" sz="1100" b="1" dirty="0" smtClean="0"/>
              <a:t> 지급</a:t>
            </a:r>
            <a:endParaRPr lang="en-US" altLang="ko-KR" sz="1100" b="1" dirty="0" smtClean="0"/>
          </a:p>
          <a:p>
            <a:pPr>
              <a:buFont typeface="Wingdings" pitchFamily="2" charset="2"/>
              <a:buChar char="Ø"/>
            </a:pPr>
            <a:endParaRPr lang="en-US" altLang="ko-KR" sz="1100" dirty="0" smtClean="0"/>
          </a:p>
          <a:p>
            <a:pPr>
              <a:buFont typeface="Wingdings" pitchFamily="2" charset="2"/>
              <a:buChar char="Ø"/>
            </a:pPr>
            <a:r>
              <a:rPr lang="ko-KR" altLang="en-US" sz="11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조교 장학금</a:t>
            </a:r>
            <a:r>
              <a:rPr lang="en-US" altLang="ko-KR" sz="11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</a:p>
          <a:p>
            <a:r>
              <a:rPr lang="en-US" altLang="ko-KR" sz="11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</a:t>
            </a:r>
            <a:r>
              <a:rPr lang="ko-KR" altLang="en-US" sz="11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파트타임 성적장학금</a:t>
            </a:r>
            <a:endParaRPr lang="en-US" altLang="ko-KR" sz="11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en-US" altLang="ko-KR" sz="11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ko-KR" altLang="en-US" sz="11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연구 참여 학생들에게 </a:t>
            </a:r>
            <a:endParaRPr lang="en-US" altLang="ko-KR" sz="11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en-US" altLang="ko-KR" sz="11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</a:t>
            </a:r>
            <a:r>
              <a:rPr lang="ko-KR" altLang="en-US" sz="11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연구실적 장학금 지원</a:t>
            </a:r>
            <a:endParaRPr lang="ko-KR" altLang="en-US" sz="1100" dirty="0"/>
          </a:p>
        </p:txBody>
      </p:sp>
      <p:sp>
        <p:nvSpPr>
          <p:cNvPr id="62" name="직사각형 61"/>
          <p:cNvSpPr/>
          <p:nvPr/>
        </p:nvSpPr>
        <p:spPr>
          <a:xfrm>
            <a:off x="2486806" y="3309416"/>
            <a:ext cx="2001071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ko-KR" altLang="en-US" sz="1100" b="1" dirty="0" smtClean="0"/>
              <a:t> 포럼 개최 및 초청강좌</a:t>
            </a:r>
            <a:endParaRPr lang="en-US" altLang="ko-KR" sz="1100" b="1" dirty="0" smtClean="0"/>
          </a:p>
          <a:p>
            <a:pPr>
              <a:buFont typeface="Wingdings" pitchFamily="2" charset="2"/>
              <a:buChar char="Ø"/>
            </a:pPr>
            <a:endParaRPr lang="en-US" altLang="ko-KR" sz="1100" b="1" dirty="0" smtClean="0"/>
          </a:p>
          <a:p>
            <a:pPr>
              <a:buFont typeface="Wingdings" pitchFamily="2" charset="2"/>
              <a:buChar char="Ø"/>
            </a:pPr>
            <a:r>
              <a:rPr lang="ko-KR" altLang="en-US" sz="11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국제 학술대회 발표 지원</a:t>
            </a:r>
            <a:r>
              <a:rPr lang="en-US" altLang="ko-KR" sz="11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</a:p>
          <a:p>
            <a:r>
              <a:rPr lang="en-US" altLang="ko-KR" sz="11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 </a:t>
            </a:r>
            <a:r>
              <a:rPr lang="ko-KR" altLang="en-US" sz="1100" b="1" dirty="0" smtClean="0">
                <a:solidFill>
                  <a:srgbClr val="C00000"/>
                </a:solidFill>
              </a:rPr>
              <a:t>해외인턴</a:t>
            </a:r>
            <a:r>
              <a:rPr lang="ko-KR" altLang="en-US" sz="110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지원</a:t>
            </a:r>
            <a:endParaRPr lang="en-US" altLang="ko-KR" sz="11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en-US" altLang="ko-KR" sz="11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ko-KR" altLang="en-US" sz="105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미국</a:t>
            </a:r>
            <a:r>
              <a:rPr lang="en-US" altLang="ko-KR" sz="105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ko-KR" altLang="en-US" sz="105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캐나다</a:t>
            </a:r>
            <a:r>
              <a:rPr lang="en-US" altLang="ko-KR" sz="105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ko-KR" altLang="en-US" sz="105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홍콩</a:t>
            </a:r>
            <a:r>
              <a:rPr lang="en-US" altLang="ko-KR" sz="105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ko-KR" altLang="en-US" sz="105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싱가폴  </a:t>
            </a:r>
            <a:endParaRPr lang="en-US" altLang="ko-KR" sz="105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en-US" altLang="ko-KR" sz="105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</a:t>
            </a:r>
            <a:r>
              <a:rPr lang="ko-KR" altLang="en-US" sz="105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등의 </a:t>
            </a:r>
            <a:r>
              <a:rPr lang="en-US" altLang="ko-KR" sz="105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USC, </a:t>
            </a:r>
            <a:r>
              <a:rPr lang="ko-KR" altLang="en-US" sz="105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조지아텍</a:t>
            </a:r>
            <a:r>
              <a:rPr lang="en-US" altLang="ko-KR" sz="105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ko-KR" altLang="en-US" sz="105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홍콩 </a:t>
            </a:r>
            <a:endParaRPr lang="en-US" altLang="ko-KR" sz="105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en-US" altLang="ko-KR" sz="105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</a:t>
            </a:r>
            <a:r>
              <a:rPr lang="ko-KR" altLang="en-US" sz="105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과학기술대</a:t>
            </a:r>
            <a:r>
              <a:rPr lang="en-US" altLang="ko-KR" sz="105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ko-KR" altLang="en-US" sz="105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싱가폴</a:t>
            </a:r>
            <a:r>
              <a:rPr lang="ko-KR" altLang="en-US" sz="105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국립대</a:t>
            </a:r>
            <a:r>
              <a:rPr lang="en-US" altLang="ko-KR" sz="105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</a:t>
            </a:r>
          </a:p>
          <a:p>
            <a:r>
              <a:rPr lang="en-US" altLang="ko-KR" sz="105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</a:t>
            </a:r>
            <a:r>
              <a:rPr lang="ko-KR" altLang="en-US" sz="105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중국 </a:t>
            </a:r>
            <a:r>
              <a:rPr lang="ko-KR" altLang="en-US" sz="105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산동대</a:t>
            </a:r>
            <a:r>
              <a:rPr lang="ko-KR" altLang="en-US" sz="105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등과 협정 체결</a:t>
            </a:r>
          </a:p>
          <a:p>
            <a:endParaRPr lang="ko-KR" altLang="en-US" sz="1100" b="1" dirty="0"/>
          </a:p>
        </p:txBody>
      </p:sp>
      <p:sp>
        <p:nvSpPr>
          <p:cNvPr id="63" name="직사각형 62"/>
          <p:cNvSpPr/>
          <p:nvPr/>
        </p:nvSpPr>
        <p:spPr>
          <a:xfrm>
            <a:off x="4614879" y="3212895"/>
            <a:ext cx="1971702" cy="191590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ko-KR" altLang="en-US" sz="1100" dirty="0" smtClean="0"/>
              <a:t> </a:t>
            </a:r>
            <a:r>
              <a:rPr lang="ko-KR" altLang="en-US" sz="1100" b="1" dirty="0" smtClean="0">
                <a:solidFill>
                  <a:srgbClr val="C00000"/>
                </a:solidFill>
              </a:rPr>
              <a:t>인턴십</a:t>
            </a:r>
            <a:r>
              <a:rPr lang="ko-KR" altLang="en-US" sz="1100" b="1" dirty="0" smtClean="0"/>
              <a:t> 프로그램 및 </a:t>
            </a:r>
            <a:endParaRPr lang="en-US" altLang="ko-KR" sz="1100" b="1" dirty="0" smtClean="0"/>
          </a:p>
          <a:p>
            <a:r>
              <a:rPr lang="en-US" altLang="ko-KR" sz="1100" b="1" dirty="0" smtClean="0"/>
              <a:t>   </a:t>
            </a:r>
            <a:r>
              <a:rPr lang="ko-KR" altLang="en-US" sz="1100" b="1" dirty="0" smtClean="0">
                <a:solidFill>
                  <a:srgbClr val="C00000"/>
                </a:solidFill>
              </a:rPr>
              <a:t>취업</a:t>
            </a:r>
            <a:r>
              <a:rPr lang="ko-KR" altLang="en-US" sz="1100" b="1" dirty="0" smtClean="0"/>
              <a:t> 지원</a:t>
            </a:r>
            <a:r>
              <a:rPr lang="ko-KR" altLang="en-US" sz="1100" kern="100" dirty="0" smtClean="0">
                <a:cs typeface="Times New Roman"/>
              </a:rPr>
              <a:t> </a:t>
            </a:r>
            <a:endParaRPr lang="en-US" altLang="ko-KR" sz="1100" kern="100" dirty="0" smtClean="0">
              <a:cs typeface="Times New Roman"/>
            </a:endParaRPr>
          </a:p>
          <a:p>
            <a:r>
              <a:rPr lang="en-US" altLang="ko-KR" sz="1100" kern="100" dirty="0" smtClean="0">
                <a:cs typeface="Times New Roman"/>
              </a:rPr>
              <a:t>   (3</a:t>
            </a:r>
            <a:r>
              <a:rPr lang="ko-KR" altLang="en-US" sz="1100" kern="100" dirty="0" smtClean="0">
                <a:cs typeface="Times New Roman"/>
              </a:rPr>
              <a:t>학기 후 인턴 및 </a:t>
            </a:r>
            <a:endParaRPr lang="en-US" altLang="ko-KR" sz="1100" kern="100" dirty="0" smtClean="0">
              <a:cs typeface="Times New Roman"/>
            </a:endParaRPr>
          </a:p>
          <a:p>
            <a:r>
              <a:rPr lang="en-US" altLang="ko-KR" sz="1100" kern="100" dirty="0" smtClean="0">
                <a:cs typeface="Times New Roman"/>
              </a:rPr>
              <a:t>    </a:t>
            </a:r>
            <a:r>
              <a:rPr lang="ko-KR" altLang="en-US" sz="1100" kern="100" dirty="0" smtClean="0">
                <a:cs typeface="Times New Roman"/>
              </a:rPr>
              <a:t>현장실습 기회 제공</a:t>
            </a:r>
            <a:r>
              <a:rPr lang="en-US" altLang="ko-KR" sz="1100" kern="100" dirty="0" smtClean="0">
                <a:cs typeface="Times New Roman"/>
              </a:rPr>
              <a:t>)</a:t>
            </a:r>
            <a:endParaRPr lang="ko-KR" altLang="en-US" sz="1100" kern="100" dirty="0" smtClean="0">
              <a:cs typeface="Times New Roman"/>
            </a:endParaRPr>
          </a:p>
          <a:p>
            <a:endParaRPr lang="en-US" altLang="ko-KR" sz="1100" b="1" dirty="0" smtClean="0"/>
          </a:p>
          <a:p>
            <a:pPr>
              <a:buFont typeface="Wingdings" pitchFamily="2" charset="2"/>
              <a:buChar char="Ø"/>
            </a:pPr>
            <a:r>
              <a:rPr lang="ko-KR" altLang="en-US" sz="105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딜로이트컨설팅</a:t>
            </a:r>
            <a:r>
              <a:rPr lang="en-US" altLang="ko-KR" sz="105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ko-KR" altLang="en-US" sz="105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한국생산</a:t>
            </a:r>
            <a:endParaRPr lang="en-US" altLang="ko-KR" sz="105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en-US" altLang="ko-KR" sz="105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</a:t>
            </a:r>
            <a:r>
              <a:rPr lang="ko-KR" altLang="en-US" sz="105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성본부</a:t>
            </a:r>
            <a:r>
              <a:rPr lang="en-US" altLang="ko-KR" sz="105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ko-KR" altLang="en-US" sz="105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포렌</a:t>
            </a:r>
            <a:r>
              <a:rPr lang="en-US" altLang="ko-KR" sz="105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ko-KR" altLang="en-US" sz="1050" b="1" dirty="0" err="1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이노비즈협회</a:t>
            </a:r>
            <a:r>
              <a:rPr lang="ko-KR" altLang="en-US" sz="105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</a:t>
            </a:r>
            <a:endParaRPr lang="en-US" altLang="ko-KR" sz="105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en-US" altLang="ko-KR" sz="105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</a:t>
            </a:r>
            <a:r>
              <a:rPr lang="ko-KR" altLang="en-US" sz="105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등 </a:t>
            </a:r>
            <a:r>
              <a:rPr lang="en-US" altLang="ko-KR" sz="105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20</a:t>
            </a:r>
            <a:r>
              <a:rPr lang="ko-KR" altLang="en-US" sz="105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개 국내외 컨설팅 기관</a:t>
            </a:r>
            <a:endParaRPr lang="en-US" altLang="ko-KR" sz="105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en-US" altLang="ko-KR" sz="105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</a:t>
            </a:r>
            <a:r>
              <a:rPr lang="ko-KR" altLang="en-US" sz="105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과 인턴십</a:t>
            </a:r>
            <a:r>
              <a:rPr lang="en-US" altLang="ko-KR" sz="105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ko-KR" altLang="en-US" sz="105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프로젝트</a:t>
            </a:r>
            <a:r>
              <a:rPr lang="en-US" altLang="ko-KR" sz="105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, </a:t>
            </a:r>
            <a:r>
              <a:rPr lang="ko-KR" altLang="en-US" sz="105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공동 </a:t>
            </a:r>
            <a:endParaRPr lang="en-US" altLang="ko-KR" sz="105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en-US" altLang="ko-KR" sz="105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  </a:t>
            </a:r>
            <a:r>
              <a:rPr lang="ko-KR" altLang="en-US" sz="1050" b="1" dirty="0" smtClean="0">
                <a:solidFill>
                  <a:schemeClr val="tx1">
                    <a:lumMod val="95000"/>
                    <a:lumOff val="5000"/>
                  </a:schemeClr>
                </a:solidFill>
              </a:rPr>
              <a:t>연구 등 협력체계 구축</a:t>
            </a:r>
          </a:p>
          <a:p>
            <a:endParaRPr lang="en-US" altLang="ko-KR" sz="110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sp>
        <p:nvSpPr>
          <p:cNvPr id="33" name="모서리가 둥근 직사각형 32"/>
          <p:cNvSpPr/>
          <p:nvPr/>
        </p:nvSpPr>
        <p:spPr>
          <a:xfrm>
            <a:off x="1928802" y="5155567"/>
            <a:ext cx="4572032" cy="571504"/>
          </a:xfrm>
          <a:prstGeom prst="roundRect">
            <a:avLst/>
          </a:prstGeom>
          <a:solidFill>
            <a:schemeClr val="bg1"/>
          </a:solidFill>
          <a:ln w="3175">
            <a:noFill/>
          </a:ln>
          <a:effectLst>
            <a:innerShdw blurRad="63500" dist="50800" dir="5400000">
              <a:prstClr val="black">
                <a:alpha val="50000"/>
              </a:prstClr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31" name="모서리가 둥근 직사각형 30"/>
          <p:cNvSpPr/>
          <p:nvPr/>
        </p:nvSpPr>
        <p:spPr>
          <a:xfrm>
            <a:off x="571480" y="5227005"/>
            <a:ext cx="1440000" cy="360000"/>
          </a:xfrm>
          <a:prstGeom prst="roundRect">
            <a:avLst/>
          </a:prstGeom>
          <a:solidFill>
            <a:srgbClr val="00206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ko-KR" altLang="en-US" sz="1100" dirty="0" smtClean="0"/>
              <a:t>특성화 프로그램</a:t>
            </a:r>
            <a:endParaRPr lang="ko-KR" altLang="en-US" sz="1100" dirty="0"/>
          </a:p>
        </p:txBody>
      </p:sp>
      <p:sp>
        <p:nvSpPr>
          <p:cNvPr id="35" name="직사각형 34"/>
          <p:cNvSpPr/>
          <p:nvPr/>
        </p:nvSpPr>
        <p:spPr>
          <a:xfrm>
            <a:off x="2071678" y="5227005"/>
            <a:ext cx="4218794" cy="60016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ko-KR" altLang="en-US" sz="1100" b="1" dirty="0" smtClean="0"/>
              <a:t> 그린 비즈니스</a:t>
            </a:r>
            <a:r>
              <a:rPr lang="en-US" altLang="ko-KR" sz="1100" b="1" dirty="0" smtClean="0"/>
              <a:t>, </a:t>
            </a:r>
            <a:r>
              <a:rPr lang="ko-KR" altLang="en-US" sz="1100" b="1" dirty="0" smtClean="0"/>
              <a:t>글로벌 비즈니스</a:t>
            </a:r>
            <a:r>
              <a:rPr lang="en-US" altLang="ko-KR" sz="1100" b="1" dirty="0" smtClean="0"/>
              <a:t>, IT</a:t>
            </a:r>
            <a:r>
              <a:rPr lang="ko-KR" altLang="en-US" sz="1100" b="1" dirty="0" smtClean="0"/>
              <a:t>기반혁신</a:t>
            </a:r>
            <a:r>
              <a:rPr lang="en-US" altLang="ko-KR" sz="1100" b="1" dirty="0" smtClean="0"/>
              <a:t>, </a:t>
            </a:r>
            <a:r>
              <a:rPr lang="ko-KR" altLang="en-US" sz="1100" b="1" dirty="0" smtClean="0"/>
              <a:t>경영혁신</a:t>
            </a:r>
            <a:r>
              <a:rPr lang="en-US" altLang="ko-KR" sz="1100" b="1" dirty="0" smtClean="0"/>
              <a:t>, </a:t>
            </a:r>
          </a:p>
          <a:p>
            <a:r>
              <a:rPr lang="en-US" altLang="ko-KR" sz="1100" b="1" dirty="0" smtClean="0"/>
              <a:t>   </a:t>
            </a:r>
            <a:r>
              <a:rPr lang="ko-KR" altLang="en-US" sz="1100" b="1" dirty="0" smtClean="0"/>
              <a:t>기술가치평가컨설팅 전문가 양성 과정</a:t>
            </a:r>
            <a:r>
              <a:rPr lang="en-US" altLang="ko-KR" sz="1100" b="1" dirty="0" smtClean="0"/>
              <a:t> </a:t>
            </a:r>
            <a:endParaRPr lang="ko-KR" altLang="en-US" sz="1050" b="1" dirty="0" smtClean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ko-KR" altLang="en-US" sz="1100" b="1" dirty="0"/>
          </a:p>
        </p:txBody>
      </p:sp>
      <p:sp>
        <p:nvSpPr>
          <p:cNvPr id="36" name="모서리가 둥근 직사각형 35"/>
          <p:cNvSpPr/>
          <p:nvPr/>
        </p:nvSpPr>
        <p:spPr bwMode="auto">
          <a:xfrm>
            <a:off x="331196" y="6246070"/>
            <a:ext cx="1168978" cy="936000"/>
          </a:xfrm>
          <a:prstGeom prst="roundRect">
            <a:avLst>
              <a:gd name="adj" fmla="val 4915"/>
            </a:avLst>
          </a:prstGeom>
          <a:solidFill>
            <a:srgbClr val="FFFFFF">
              <a:alpha val="94902"/>
            </a:srgbClr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36000" tIns="36000" rIns="36000" bIns="36000" anchor="t" anchorCtr="0"/>
          <a:lstStyle/>
          <a:p>
            <a:pPr algn="ctr">
              <a:lnSpc>
                <a:spcPts val="1700"/>
              </a:lnSpc>
              <a:defRPr/>
            </a:pPr>
            <a:r>
              <a:rPr lang="ko-KR" altLang="en-US" sz="1100" b="1" dirty="0" smtClean="0">
                <a:solidFill>
                  <a:prstClr val="black"/>
                </a:solidFill>
                <a:cs typeface="Times New Roman" pitchFamily="18" charset="0"/>
              </a:rPr>
              <a:t>입학설명회</a:t>
            </a:r>
            <a:endParaRPr lang="en-US" altLang="ko-KR" sz="1100" b="1" dirty="0" smtClean="0">
              <a:solidFill>
                <a:prstClr val="black"/>
              </a:solidFill>
              <a:cs typeface="Times New Roman" pitchFamily="18" charset="0"/>
            </a:endParaRPr>
          </a:p>
          <a:p>
            <a:pPr algn="ctr">
              <a:lnSpc>
                <a:spcPts val="1700"/>
              </a:lnSpc>
              <a:defRPr/>
            </a:pPr>
            <a:endParaRPr lang="en-US" altLang="ko-KR" sz="1100" b="1" u="sng" dirty="0" smtClean="0">
              <a:solidFill>
                <a:schemeClr val="tx1">
                  <a:lumMod val="65000"/>
                  <a:lumOff val="35000"/>
                </a:schemeClr>
              </a:solidFill>
              <a:cs typeface="Times New Roman" pitchFamily="18" charset="0"/>
            </a:endParaRPr>
          </a:p>
          <a:p>
            <a:pPr algn="dist">
              <a:lnSpc>
                <a:spcPts val="1700"/>
              </a:lnSpc>
              <a:defRPr/>
            </a:pPr>
            <a:r>
              <a:rPr lang="en-US" altLang="ko-KR" sz="1100" spc="-15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Times New Roman" pitchFamily="18" charset="0"/>
              </a:rPr>
              <a:t>2011.10.12</a:t>
            </a:r>
            <a:r>
              <a:rPr lang="ko-KR" altLang="en-US" sz="1100" spc="-15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Times New Roman" pitchFamily="18" charset="0"/>
              </a:rPr>
              <a:t>일</a:t>
            </a:r>
            <a:r>
              <a:rPr lang="en-US" altLang="ko-KR" sz="1100" spc="-15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Times New Roman" pitchFamily="18" charset="0"/>
              </a:rPr>
              <a:t>(</a:t>
            </a:r>
            <a:r>
              <a:rPr lang="ko-KR" altLang="en-US" sz="1100" spc="-15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Times New Roman" pitchFamily="18" charset="0"/>
              </a:rPr>
              <a:t>수</a:t>
            </a:r>
            <a:r>
              <a:rPr lang="en-US" altLang="ko-KR" sz="1100" spc="-15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Times New Roman" pitchFamily="18" charset="0"/>
              </a:rPr>
              <a:t>)</a:t>
            </a:r>
          </a:p>
          <a:p>
            <a:pPr algn="ctr">
              <a:lnSpc>
                <a:spcPts val="1700"/>
              </a:lnSpc>
              <a:defRPr/>
            </a:pPr>
            <a:r>
              <a:rPr lang="ko-KR" altLang="en-US" sz="1100" spc="-15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Times New Roman" pitchFamily="18" charset="0"/>
              </a:rPr>
              <a:t>오후  </a:t>
            </a:r>
            <a:r>
              <a:rPr lang="en-US" altLang="ko-KR" sz="1100" spc="-15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Times New Roman" pitchFamily="18" charset="0"/>
              </a:rPr>
              <a:t>5</a:t>
            </a:r>
            <a:r>
              <a:rPr lang="ko-KR" altLang="en-US" sz="1100" spc="-150" dirty="0" smtClean="0">
                <a:solidFill>
                  <a:schemeClr val="tx1">
                    <a:lumMod val="65000"/>
                    <a:lumOff val="35000"/>
                  </a:schemeClr>
                </a:solidFill>
                <a:cs typeface="Times New Roman" pitchFamily="18" charset="0"/>
              </a:rPr>
              <a:t>시</a:t>
            </a:r>
            <a:endParaRPr lang="en-US" altLang="ko-KR" sz="1100" spc="-150" dirty="0" smtClean="0">
              <a:solidFill>
                <a:schemeClr val="tx1">
                  <a:lumMod val="65000"/>
                  <a:lumOff val="35000"/>
                </a:schemeClr>
              </a:solidFill>
              <a:cs typeface="Times New Roman" pitchFamily="18" charset="0"/>
            </a:endParaRPr>
          </a:p>
          <a:p>
            <a:pPr algn="dist">
              <a:lnSpc>
                <a:spcPts val="1700"/>
              </a:lnSpc>
              <a:defRPr/>
            </a:pPr>
            <a:endParaRPr lang="en-US" altLang="ko-KR" sz="1000" spc="-150" dirty="0" smtClean="0">
              <a:solidFill>
                <a:prstClr val="black"/>
              </a:solidFill>
              <a:cs typeface="Times New Roman" pitchFamily="18" charset="0"/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242843" y="7215206"/>
            <a:ext cx="4418073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1050" b="1" dirty="0" smtClean="0"/>
              <a:t>* </a:t>
            </a:r>
            <a:r>
              <a:rPr lang="ko-KR" altLang="en-US" sz="1050" b="1" dirty="0" smtClean="0"/>
              <a:t>입학설명회 장소 </a:t>
            </a:r>
            <a:r>
              <a:rPr lang="en-US" altLang="ko-KR" sz="1050" b="1" dirty="0" smtClean="0"/>
              <a:t>: </a:t>
            </a:r>
            <a:r>
              <a:rPr lang="ko-KR" altLang="en-US" sz="1050" b="1" dirty="0" smtClean="0"/>
              <a:t>한양대학교 </a:t>
            </a:r>
            <a:r>
              <a:rPr lang="en-US" altLang="ko-KR" sz="1050" b="1" dirty="0" smtClean="0"/>
              <a:t>ERICA</a:t>
            </a:r>
            <a:r>
              <a:rPr lang="ko-KR" altLang="en-US" sz="1050" b="1" dirty="0" smtClean="0"/>
              <a:t>캠퍼스 경상대학 </a:t>
            </a:r>
            <a:r>
              <a:rPr lang="en-US" altLang="ko-KR" sz="1050" b="1" dirty="0" smtClean="0"/>
              <a:t>207</a:t>
            </a:r>
            <a:r>
              <a:rPr lang="ko-KR" altLang="en-US" sz="1050" b="1" dirty="0" smtClean="0"/>
              <a:t>호 강의실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368</TotalTime>
  <Words>272</Words>
  <Application>Microsoft Office PowerPoint</Application>
  <PresentationFormat>화면 슬라이드 쇼(4:3)</PresentationFormat>
  <Paragraphs>64</Paragraphs>
  <Slides>1</Slides>
  <Notes>0</Notes>
  <HiddenSlides>0</HiddenSlides>
  <MMClips>0</MMClips>
  <ScaleCrop>false</ScaleCrop>
  <HeadingPairs>
    <vt:vector size="4" baseType="variant">
      <vt:variant>
        <vt:lpstr>테마</vt:lpstr>
      </vt:variant>
      <vt:variant>
        <vt:i4>1</vt:i4>
      </vt:variant>
      <vt:variant>
        <vt:lpstr>슬라이드 제목</vt:lpstr>
      </vt:variant>
      <vt:variant>
        <vt:i4>1</vt:i4>
      </vt:variant>
    </vt:vector>
  </HeadingPairs>
  <TitlesOfParts>
    <vt:vector size="2" baseType="lpstr">
      <vt:lpstr>Office 테마</vt:lpstr>
      <vt:lpstr>슬라이드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신종철님</dc:creator>
  <cp:lastModifiedBy> PC1</cp:lastModifiedBy>
  <cp:revision>16</cp:revision>
  <dcterms:created xsi:type="dcterms:W3CDTF">2010-09-24T11:33:36Z</dcterms:created>
  <dcterms:modified xsi:type="dcterms:W3CDTF">2011-09-22T01:31:20Z</dcterms:modified>
</cp:coreProperties>
</file>